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embeddedFontLst>
    <p:embeddedFont>
      <p:font typeface="Play" panose="020B0604020202020204" charset="0"/>
      <p:regular r:id="rId33"/>
      <p:bold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ipcjrJvaYzVYruYkjfCdVo4you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8FD651D6-FB23-4776-8D5A-2FB800FDCA69}">
  <a:tblStyle styleId="{8FD651D6-FB23-4776-8D5A-2FB800FDCA69}" styleName="Table_0">
    <a:wholeTbl>
      <a:tcTxStyle b="off" i="off">
        <a:font>
          <a:latin typeface="Aptos Light"/>
          <a:ea typeface="Aptos Light"/>
          <a:cs typeface="Aptos Light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5EFEE"/>
          </a:solidFill>
        </a:fill>
      </a:tcStyle>
    </a:wholeTbl>
    <a:band1H>
      <a:tcTxStyle/>
      <a:tcStyle>
        <a:tcBdr/>
        <a:fill>
          <a:solidFill>
            <a:srgbClr val="EADDDC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ADDDC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5EFEE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ptos Light"/>
          <a:ea typeface="Aptos Light"/>
          <a:cs typeface="Aptos Light"/>
        </a:font>
        <a:schemeClr val="lt1"/>
      </a:tcTxStyle>
      <a:tcStyle>
        <a:tcBdr/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6891F07-2BAC-4D54-9001-D940BCEC9A6F}" styleName="Table_1">
    <a:wholeTbl>
      <a:tcTxStyle b="off" i="off">
        <a:font>
          <a:latin typeface="Aptos Light"/>
          <a:ea typeface="Aptos Light"/>
          <a:cs typeface="Aptos Light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3EFEC"/>
          </a:solidFill>
        </a:fill>
      </a:tcStyle>
    </a:wholeTbl>
    <a:band1H>
      <a:tcTxStyle/>
      <a:tcStyle>
        <a:tcBdr/>
        <a:fill>
          <a:solidFill>
            <a:srgbClr val="E6DED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6DED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ptos Light"/>
          <a:ea typeface="Aptos Light"/>
          <a:cs typeface="Aptos Light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Aptos Light"/>
          <a:ea typeface="Aptos Light"/>
          <a:cs typeface="Aptos Light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Aptos Light"/>
          <a:ea typeface="Aptos Light"/>
          <a:cs typeface="Aptos Light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ptos Light"/>
          <a:ea typeface="Aptos Light"/>
          <a:cs typeface="Aptos Light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37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188624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209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subTitle" idx="1"/>
          </p:nvPr>
        </p:nvSpPr>
        <p:spPr>
          <a:xfrm>
            <a:off x="1524000" y="4346774"/>
            <a:ext cx="9144000" cy="1066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cap="none"/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dt" idx="10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2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3"/>
          <p:cNvSpPr txBox="1">
            <a:spLocks noGrp="1"/>
          </p:cNvSpPr>
          <p:nvPr>
            <p:ph type="title"/>
          </p:nvPr>
        </p:nvSpPr>
        <p:spPr>
          <a:xfrm>
            <a:off x="1474236" y="1514688"/>
            <a:ext cx="8584164" cy="31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"/>
              <a:buNone/>
              <a:defRPr sz="3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body" idx="1"/>
          </p:nvPr>
        </p:nvSpPr>
        <p:spPr>
          <a:xfrm>
            <a:off x="1474236" y="4963885"/>
            <a:ext cx="8584165" cy="1125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dt" idx="10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3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4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body" idx="1"/>
          </p:nvPr>
        </p:nvSpPr>
        <p:spPr>
          <a:xfrm>
            <a:off x="877824" y="2159175"/>
            <a:ext cx="4977453" cy="401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body" idx="2"/>
          </p:nvPr>
        </p:nvSpPr>
        <p:spPr>
          <a:xfrm>
            <a:off x="6328391" y="2159175"/>
            <a:ext cx="4985785" cy="401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dt" idx="10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4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5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body" idx="1"/>
          </p:nvPr>
        </p:nvSpPr>
        <p:spPr>
          <a:xfrm>
            <a:off x="877824" y="2157984"/>
            <a:ext cx="10442448" cy="3903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dt" idx="10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5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6"/>
          <p:cNvSpPr txBox="1">
            <a:spLocks noGrp="1"/>
          </p:cNvSpPr>
          <p:nvPr>
            <p:ph type="title"/>
          </p:nvPr>
        </p:nvSpPr>
        <p:spPr>
          <a:xfrm>
            <a:off x="881348" y="602671"/>
            <a:ext cx="10429303" cy="768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881349" y="1696325"/>
            <a:ext cx="4963538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1" cap="none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2"/>
          </p:nvPr>
        </p:nvSpPr>
        <p:spPr>
          <a:xfrm>
            <a:off x="881349" y="2344025"/>
            <a:ext cx="4963538" cy="3833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3"/>
          </p:nvPr>
        </p:nvSpPr>
        <p:spPr>
          <a:xfrm>
            <a:off x="6322669" y="1696325"/>
            <a:ext cx="4987982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1" cap="none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body" idx="4"/>
          </p:nvPr>
        </p:nvSpPr>
        <p:spPr>
          <a:xfrm>
            <a:off x="6322669" y="2344025"/>
            <a:ext cx="4987982" cy="3833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dt" idx="10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6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dt" idx="10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8"/>
          <p:cNvSpPr txBox="1">
            <a:spLocks noGrp="1"/>
          </p:cNvSpPr>
          <p:nvPr>
            <p:ph type="dt" idx="10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8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9"/>
          <p:cNvSpPr txBox="1">
            <a:spLocks noGrp="1"/>
          </p:cNvSpPr>
          <p:nvPr>
            <p:ph type="title"/>
          </p:nvPr>
        </p:nvSpPr>
        <p:spPr>
          <a:xfrm>
            <a:off x="839788" y="807868"/>
            <a:ext cx="3640713" cy="2062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lay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1"/>
          </p:nvPr>
        </p:nvSpPr>
        <p:spPr>
          <a:xfrm>
            <a:off x="5432898" y="807867"/>
            <a:ext cx="5922489" cy="5053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  <a:defRPr sz="16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body" idx="2"/>
          </p:nvPr>
        </p:nvSpPr>
        <p:spPr>
          <a:xfrm>
            <a:off x="839788" y="3000652"/>
            <a:ext cx="3640713" cy="286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dt" idx="10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9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0"/>
          <p:cNvSpPr txBox="1">
            <a:spLocks noGrp="1"/>
          </p:cNvSpPr>
          <p:nvPr>
            <p:ph type="title"/>
          </p:nvPr>
        </p:nvSpPr>
        <p:spPr>
          <a:xfrm>
            <a:off x="839788" y="820881"/>
            <a:ext cx="3639312" cy="2062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lay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0"/>
          <p:cNvSpPr>
            <a:spLocks noGrp="1"/>
          </p:cNvSpPr>
          <p:nvPr>
            <p:ph type="pic" idx="2"/>
          </p:nvPr>
        </p:nvSpPr>
        <p:spPr>
          <a:xfrm>
            <a:off x="5247408" y="919595"/>
            <a:ext cx="6107979" cy="5013614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40"/>
          <p:cNvSpPr txBox="1">
            <a:spLocks noGrp="1"/>
          </p:cNvSpPr>
          <p:nvPr>
            <p:ph type="body" idx="1"/>
          </p:nvPr>
        </p:nvSpPr>
        <p:spPr>
          <a:xfrm>
            <a:off x="839788" y="3000652"/>
            <a:ext cx="3643889" cy="286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dt" idx="10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0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1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body" idx="1"/>
          </p:nvPr>
        </p:nvSpPr>
        <p:spPr>
          <a:xfrm rot="5400000">
            <a:off x="4147139" y="-1111330"/>
            <a:ext cx="3903819" cy="10442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dt" idx="10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1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2"/>
          <p:cNvSpPr txBox="1">
            <a:spLocks noGrp="1"/>
          </p:cNvSpPr>
          <p:nvPr>
            <p:ph type="title"/>
          </p:nvPr>
        </p:nvSpPr>
        <p:spPr>
          <a:xfrm rot="5400000">
            <a:off x="7247010" y="2070171"/>
            <a:ext cx="5584681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body" idx="1"/>
          </p:nvPr>
        </p:nvSpPr>
        <p:spPr>
          <a:xfrm rot="5400000">
            <a:off x="1913010" y="-482529"/>
            <a:ext cx="5584681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dt" idx="10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2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/>
          <p:nvPr/>
        </p:nvSpPr>
        <p:spPr>
          <a:xfrm>
            <a:off x="0" y="0"/>
            <a:ext cx="12192000" cy="6860161"/>
          </a:xfrm>
          <a:prstGeom prst="rect">
            <a:avLst/>
          </a:prstGeom>
          <a:solidFill>
            <a:srgbClr val="AEB5A2">
              <a:alpha val="1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31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  <a:defRPr sz="32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body" idx="1"/>
          </p:nvPr>
        </p:nvSpPr>
        <p:spPr>
          <a:xfrm>
            <a:off x="877824" y="2157984"/>
            <a:ext cx="10442448" cy="3903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02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dt" idx="10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1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>
            <a:spLocks noGrp="1"/>
          </p:cNvSpPr>
          <p:nvPr>
            <p:ph type="ctrTitle"/>
          </p:nvPr>
        </p:nvSpPr>
        <p:spPr>
          <a:xfrm>
            <a:off x="1020736" y="622853"/>
            <a:ext cx="4620584" cy="4345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lay"/>
              <a:buNone/>
            </a:pPr>
            <a:r>
              <a:rPr lang="sl-SI" sz="4400"/>
              <a:t>Preliminary report</a:t>
            </a:r>
            <a:br>
              <a:rPr lang="sl-SI" sz="4400"/>
            </a:br>
            <a:r>
              <a:rPr lang="sl-SI" sz="4400"/>
              <a:t>INTREF </a:t>
            </a:r>
            <a:br>
              <a:rPr lang="sl-SI" sz="4400"/>
            </a:br>
            <a:r>
              <a:rPr lang="sl-SI" sz="4400"/>
              <a:t>survey</a:t>
            </a:r>
            <a:endParaRPr/>
          </a:p>
        </p:txBody>
      </p:sp>
      <p:sp>
        <p:nvSpPr>
          <p:cNvPr id="87" name="Google Shape;87;p1"/>
          <p:cNvSpPr txBox="1">
            <a:spLocks noGrp="1"/>
          </p:cNvSpPr>
          <p:nvPr>
            <p:ph type="subTitle" idx="1"/>
          </p:nvPr>
        </p:nvSpPr>
        <p:spPr>
          <a:xfrm>
            <a:off x="0" y="5277684"/>
            <a:ext cx="6662057" cy="1270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</a:pPr>
            <a:r>
              <a:rPr lang="sl-SI" sz="1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ERASMUS+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</a:pPr>
            <a:r>
              <a:rPr lang="sl-SI" sz="1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KA220-SCH - COOPERATION PARTNERSHIPS IN SCHOOL EDUCATION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</a:pPr>
            <a:r>
              <a:rPr lang="sl-SI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 </a:t>
            </a:r>
            <a:r>
              <a:rPr lang="sl-SI" sz="1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PROJECT NO: 2022-1-TR01-KA220-SCH-000087388</a:t>
            </a:r>
            <a:endParaRPr sz="900"/>
          </a:p>
        </p:txBody>
      </p:sp>
      <p:pic>
        <p:nvPicPr>
          <p:cNvPr id="88" name="Google Shape;88;p1" descr="Abstract red geometric pattern"/>
          <p:cNvPicPr preferRelativeResize="0"/>
          <p:nvPr/>
        </p:nvPicPr>
        <p:blipFill rotWithShape="1">
          <a:blip r:embed="rId3">
            <a:alphaModFix/>
          </a:blip>
          <a:srcRect l="5870" r="36092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 extrusionOk="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50029" y="309738"/>
            <a:ext cx="10150720" cy="1714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>
            <a:spLocks noGrp="1"/>
          </p:cNvSpPr>
          <p:nvPr>
            <p:ph type="title"/>
          </p:nvPr>
        </p:nvSpPr>
        <p:spPr>
          <a:xfrm>
            <a:off x="1474236" y="1514688"/>
            <a:ext cx="8584200" cy="3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"/>
              <a:buNone/>
            </a:pPr>
            <a:r>
              <a:rPr lang="sl-SI"/>
              <a:t>RESEARCH METHODOLOGY OVERVIEW</a:t>
            </a:r>
            <a:endParaRPr/>
          </a:p>
        </p:txBody>
      </p:sp>
      <p:sp>
        <p:nvSpPr>
          <p:cNvPr id="95" name="Google Shape;95;p2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96" name="Google Shape;96;p2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title"/>
          </p:nvPr>
        </p:nvSpPr>
        <p:spPr>
          <a:xfrm>
            <a:off x="608925" y="542095"/>
            <a:ext cx="104499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Research methodology overview</a:t>
            </a:r>
            <a:endParaRPr/>
          </a:p>
        </p:txBody>
      </p:sp>
      <p:sp>
        <p:nvSpPr>
          <p:cNvPr id="102" name="Google Shape;102;p3"/>
          <p:cNvSpPr txBox="1">
            <a:spLocks noGrp="1"/>
          </p:cNvSpPr>
          <p:nvPr>
            <p:ph type="body" idx="1"/>
          </p:nvPr>
        </p:nvSpPr>
        <p:spPr>
          <a:xfrm>
            <a:off x="877824" y="2159175"/>
            <a:ext cx="5718919" cy="401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Char char="•"/>
            </a:pPr>
            <a:r>
              <a:rPr lang="sl-SI" sz="2800"/>
              <a:t>PRE-TEST: To analyze the baseline situation in the partner countries (to design a strategy for preparing curriculum).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100000"/>
              <a:buChar char="•"/>
            </a:pPr>
            <a:r>
              <a:rPr lang="sl-SI" sz="2800"/>
              <a:t>FOCUS AREAS:</a:t>
            </a:r>
            <a:endParaRPr/>
          </a:p>
          <a:p>
            <a:pPr marL="4572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ct val="100000"/>
              <a:buChar char="•"/>
            </a:pPr>
            <a:r>
              <a:rPr lang="sl-SI" sz="2400"/>
              <a:t>Language,</a:t>
            </a:r>
            <a:endParaRPr/>
          </a:p>
          <a:p>
            <a:pPr marL="4572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ct val="100000"/>
              <a:buChar char="•"/>
            </a:pPr>
            <a:r>
              <a:rPr lang="sl-SI" sz="2400"/>
              <a:t>interculturality,</a:t>
            </a:r>
            <a:endParaRPr/>
          </a:p>
          <a:p>
            <a:pPr marL="4572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ct val="100000"/>
              <a:buChar char="•"/>
            </a:pPr>
            <a:r>
              <a:rPr lang="sl-SI" sz="2400"/>
              <a:t>acceptance,</a:t>
            </a:r>
            <a:endParaRPr/>
          </a:p>
          <a:p>
            <a:pPr marL="4572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ct val="100000"/>
              <a:buChar char="•"/>
            </a:pPr>
            <a:r>
              <a:rPr lang="sl-SI" sz="2400"/>
              <a:t>individualization teaching.</a:t>
            </a:r>
            <a:endParaRPr/>
          </a:p>
        </p:txBody>
      </p:sp>
      <p:sp>
        <p:nvSpPr>
          <p:cNvPr id="103" name="Google Shape;103;p3"/>
          <p:cNvSpPr txBox="1">
            <a:spLocks noGrp="1"/>
          </p:cNvSpPr>
          <p:nvPr>
            <p:ph type="body" idx="2"/>
          </p:nvPr>
        </p:nvSpPr>
        <p:spPr>
          <a:xfrm>
            <a:off x="6788267" y="503854"/>
            <a:ext cx="4985785" cy="529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•"/>
            </a:pPr>
            <a:r>
              <a:rPr lang="sl-SI" sz="2600"/>
              <a:t>COLLECTION OF METHODS that have proven to be successful in practice (3 for each area).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600"/>
              <a:buChar char="•"/>
            </a:pPr>
            <a:r>
              <a:rPr lang="sl-SI" sz="2600"/>
              <a:t>RESULT: Manual for teachers with instructions (suggestions) for implementation.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600"/>
              <a:buChar char="•"/>
            </a:pPr>
            <a:r>
              <a:rPr lang="sl-SI" sz="2600"/>
              <a:t>POST-TEST: To analyze the progress of the situation in the partner countries (similar to pre-test).</a:t>
            </a:r>
            <a:endParaRPr/>
          </a:p>
        </p:txBody>
      </p:sp>
      <p:sp>
        <p:nvSpPr>
          <p:cNvPr id="104" name="Google Shape;104;p3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105" name="Google Shape;105;p3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Group LANGUAGE</a:t>
            </a:r>
            <a:endParaRPr/>
          </a:p>
        </p:txBody>
      </p:sp>
      <p:graphicFrame>
        <p:nvGraphicFramePr>
          <p:cNvPr id="111" name="Google Shape;111;p4"/>
          <p:cNvGraphicFramePr/>
          <p:nvPr/>
        </p:nvGraphicFramePr>
        <p:xfrm>
          <a:off x="373224" y="2024743"/>
          <a:ext cx="11430000" cy="2712720"/>
        </p:xfrm>
        <a:graphic>
          <a:graphicData uri="http://schemas.openxmlformats.org/drawingml/2006/table">
            <a:tbl>
              <a:tblPr firstRow="1" firstCol="1" bandRow="1">
                <a:noFill/>
                <a:tableStyleId>{8FD651D6-FB23-4776-8D5A-2FB800FDCA69}</a:tableStyleId>
              </a:tblPr>
              <a:tblGrid>
                <a:gridCol w="3459200"/>
                <a:gridCol w="3292950"/>
                <a:gridCol w="4677850"/>
              </a:tblGrid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200" u="none" strike="noStrike" cap="none"/>
                        <a:t>STUDENTS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200" u="none" strike="noStrike" cap="none"/>
                        <a:t>TEACHERS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200" u="none" strike="noStrike" cap="none"/>
                        <a:t>PARENTS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b="0" u="none" strike="noStrike" cap="none"/>
                        <a:t>When learning a new language, another teacher often helps me at school.</a:t>
                      </a:r>
                      <a:endParaRPr sz="1600" b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u="none" strike="noStrike" cap="none"/>
                        <a:t>When acquiring a language, I have the support of an additional teacher who knows RC.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u="none" strike="noStrike" cap="none"/>
                        <a:t>At school, my child has the constant support of an additional teacher who speaks and understands our language in learning the language.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b="0" u="none" strike="noStrike" cap="none"/>
                        <a:t>I am also learning a new language outside of school.</a:t>
                      </a:r>
                      <a:endParaRPr sz="1600" b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u="none" strike="noStrike" cap="none"/>
                        <a:t>I received additional training on didactics of language acquisition for RC.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u="none" strike="noStrike" cap="none"/>
                        <a:t>Throughout the school year, my child also attends additional language classes outside of school.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b="0" u="none" strike="noStrike" cap="none"/>
                        <a:t>When I don't understand or don't know how to say something, I help myself with an application on my phone.</a:t>
                      </a:r>
                      <a:endParaRPr sz="1600" b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u="none" strike="noStrike" cap="none"/>
                        <a:t>I use applications and e-materials from the web to overcome language barriers.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u="none" strike="noStrike" cap="none"/>
                        <a:t>When overcoming language barriers, my child uses phone applications and other e-tools independently and skillfully.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</a:tbl>
          </a:graphicData>
        </a:graphic>
      </p:graphicFrame>
      <p:sp>
        <p:nvSpPr>
          <p:cNvPr id="112" name="Google Shape;112;p4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113" name="Google Shape;113;p4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 Group INTERCULTURALITY</a:t>
            </a:r>
            <a:endParaRPr/>
          </a:p>
        </p:txBody>
      </p:sp>
      <p:sp>
        <p:nvSpPr>
          <p:cNvPr id="119" name="Google Shape;119;p5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120" name="Google Shape;120;p5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5</a:t>
            </a:fld>
            <a:endParaRPr/>
          </a:p>
        </p:txBody>
      </p:sp>
      <p:graphicFrame>
        <p:nvGraphicFramePr>
          <p:cNvPr id="121" name="Google Shape;121;p5"/>
          <p:cNvGraphicFramePr/>
          <p:nvPr/>
        </p:nvGraphicFramePr>
        <p:xfrm>
          <a:off x="279918" y="2006082"/>
          <a:ext cx="11541975" cy="4222260"/>
        </p:xfrm>
        <a:graphic>
          <a:graphicData uri="http://schemas.openxmlformats.org/drawingml/2006/table">
            <a:tbl>
              <a:tblPr firstRow="1" firstCol="1" bandRow="1">
                <a:noFill/>
                <a:tableStyleId>{8FD651D6-FB23-4776-8D5A-2FB800FDCA69}</a:tableStyleId>
              </a:tblPr>
              <a:tblGrid>
                <a:gridCol w="3905150"/>
                <a:gridCol w="2980100"/>
                <a:gridCol w="4656725"/>
              </a:tblGrid>
              <a:tr h="326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u="none" strike="noStrike" cap="none"/>
                        <a:t>STUDENTS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u="none" strike="noStrike" cap="none"/>
                        <a:t>TEACHERS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u="none" strike="noStrike" cap="none"/>
                        <a:t>PARENTS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845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b="0" u="none" strike="noStrike" cap="none"/>
                        <a:t>My teacher is always right, so I respect her and always do what she says.</a:t>
                      </a:r>
                      <a:endParaRPr sz="1600" b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As their female teacher, the RF  children respect me and always take me into account.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It is right that my child respects and follows the teacher strictly.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1091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b="0"/>
                        <a:t>My mom and dad always tell me to do/learn what the teacher asks.</a:t>
                      </a:r>
                      <a:endParaRPr sz="1600" b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The parents of my RFs know that the knowledge acquired at school is important and they consistently support the lessons.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I know that the knowledge acquired at school is very important for my child and therefore I always encourage him to attend classes and study.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1014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b="0"/>
                        <a:t>Classmates and the teacher are interested in how we celebrate holidays in our families, what we eat, what I play at home...</a:t>
                      </a:r>
                      <a:endParaRPr sz="1600" b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I am well aware of the customs of the cultural circle of RF students, and I strictly follow them in my lessons.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My child's teacher knows our customs very well and strictly follows them in his lessons.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776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b="0"/>
                        <a:t>When I go to school for lunch, I always get food that I can eat at home as well.</a:t>
                      </a:r>
                      <a:endParaRPr sz="1600" b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The school kitchen consistently offers meals in line with the RC cultural environment.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The school kitchen consistently offers meals in accordance with our cultural environment.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Set ACCEPTANCE </a:t>
            </a:r>
            <a:endParaRPr/>
          </a:p>
        </p:txBody>
      </p:sp>
      <p:sp>
        <p:nvSpPr>
          <p:cNvPr id="127" name="Google Shape;127;p6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128" name="Google Shape;128;p6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6</a:t>
            </a:fld>
            <a:endParaRPr/>
          </a:p>
        </p:txBody>
      </p:sp>
      <p:graphicFrame>
        <p:nvGraphicFramePr>
          <p:cNvPr id="129" name="Google Shape;129;p6"/>
          <p:cNvGraphicFramePr/>
          <p:nvPr/>
        </p:nvGraphicFramePr>
        <p:xfrm>
          <a:off x="367004" y="2022813"/>
          <a:ext cx="11458000" cy="2943655"/>
        </p:xfrm>
        <a:graphic>
          <a:graphicData uri="http://schemas.openxmlformats.org/drawingml/2006/table">
            <a:tbl>
              <a:tblPr firstRow="1" firstCol="1" bandRow="1">
                <a:noFill/>
                <a:tableStyleId>{8FD651D6-FB23-4776-8D5A-2FB800FDCA69}</a:tableStyleId>
              </a:tblPr>
              <a:tblGrid>
                <a:gridCol w="3467675"/>
                <a:gridCol w="3995775"/>
                <a:gridCol w="3994550"/>
              </a:tblGrid>
              <a:tr h="330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STUDENTS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TEACHERS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PARENTS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5183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b="0"/>
                        <a:t>I like school and my class.</a:t>
                      </a:r>
                      <a:endParaRPr sz="1600" b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My RFs are very well integrated into the departmental community.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My child likes to go to school and feels good in his class.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5691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b="0"/>
                        <a:t>When D's classmates are playing, they always invite me to play with them.</a:t>
                      </a:r>
                      <a:endParaRPr sz="1600" b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My D students always include the RC students in their play.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At home, my child talks about D's students including him in their play.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5411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b="0"/>
                        <a:t>I have many friends in my class, including D's classmates.</a:t>
                      </a:r>
                      <a:endParaRPr sz="1600" b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In my class, the RCs have friends among the D students.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My child also has friends in his class among students D.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7868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b="0"/>
                        <a:t>When I'm in trouble, D's classmates know and want to help me.</a:t>
                      </a:r>
                      <a:endParaRPr sz="1600" b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As a general rule, my D students help when they notice that RCs are having trouble. 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When my child is in trouble, the D students usually help me successfully.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INDIVIDUALIZATION assembly</a:t>
            </a:r>
            <a:endParaRPr/>
          </a:p>
        </p:txBody>
      </p:sp>
      <p:sp>
        <p:nvSpPr>
          <p:cNvPr id="135" name="Google Shape;135;p7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136" name="Google Shape;136;p7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7</a:t>
            </a:fld>
            <a:endParaRPr/>
          </a:p>
        </p:txBody>
      </p:sp>
      <p:graphicFrame>
        <p:nvGraphicFramePr>
          <p:cNvPr id="137" name="Google Shape;137;p7"/>
          <p:cNvGraphicFramePr/>
          <p:nvPr/>
        </p:nvGraphicFramePr>
        <p:xfrm>
          <a:off x="240794" y="1872103"/>
          <a:ext cx="11599775" cy="4232060"/>
        </p:xfrm>
        <a:graphic>
          <a:graphicData uri="http://schemas.openxmlformats.org/drawingml/2006/table">
            <a:tbl>
              <a:tblPr firstRow="1" firstCol="1" bandRow="1">
                <a:noFill/>
                <a:tableStyleId>{8FD651D6-FB23-4776-8D5A-2FB800FDCA69}</a:tableStyleId>
              </a:tblPr>
              <a:tblGrid>
                <a:gridCol w="3510575"/>
                <a:gridCol w="4045225"/>
                <a:gridCol w="4043975"/>
              </a:tblGrid>
              <a:tr h="345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STUDENTS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TEACHERS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PARENTS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1340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b="0"/>
                        <a:t>I think the teacher asks too much of me in most subjects.</a:t>
                      </a:r>
                      <a:endParaRPr sz="1600" b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In the school system of our country, in order to receive a positive grade, a RC student must demonstrate knowledge at the level of the minimum standards as defined by the official curriculum.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My child needs to know as much as his classmates D in school to get a positive grade.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1013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b="0"/>
                        <a:t>The teacher sees that I'm making progress, even though she doesn't give me a grade yet.</a:t>
                      </a:r>
                      <a:endParaRPr sz="1600" b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In the school system of our country, RC has a sufficiently long period at his disposal, during which the teacher monitors his progress with formative methods.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The period when the teacher monitors my child's progress without grades is long enough.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765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b="0"/>
                        <a:t>Teacher D does not demand as much knowledge from me as from D's classmates.</a:t>
                      </a:r>
                      <a:endParaRPr sz="1600" b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I think it would be necessary for RC to lower the minimum standards in all school subjects.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I don't think my child should be asked as much as local children.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7472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 b="0"/>
                        <a:t> </a:t>
                      </a:r>
                      <a:endParaRPr sz="1600" b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An RC student should be placed in a class appropriate to his/her abilities and not simply based on his/her chronological age.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It would be better if they put my child in a class based on his prior knowledge, rather than just looking at how old he is.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 txBox="1">
            <a:spLocks noGrp="1"/>
          </p:cNvSpPr>
          <p:nvPr>
            <p:ph type="title"/>
          </p:nvPr>
        </p:nvSpPr>
        <p:spPr>
          <a:xfrm>
            <a:off x="1501936" y="1542388"/>
            <a:ext cx="8584200" cy="3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lay"/>
              <a:buNone/>
            </a:pPr>
            <a:r>
              <a:rPr lang="sl-SI" sz="4800"/>
              <a:t>SURVEY PRE-TEST</a:t>
            </a:r>
            <a:endParaRPr/>
          </a:p>
        </p:txBody>
      </p:sp>
      <p:sp>
        <p:nvSpPr>
          <p:cNvPr id="143" name="Google Shape;143;p8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144" name="Google Shape;144;p8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Survey pretest by countries</a:t>
            </a:r>
            <a:endParaRPr/>
          </a:p>
        </p:txBody>
      </p:sp>
      <p:graphicFrame>
        <p:nvGraphicFramePr>
          <p:cNvPr id="150" name="Google Shape;150;p9"/>
          <p:cNvGraphicFramePr/>
          <p:nvPr/>
        </p:nvGraphicFramePr>
        <p:xfrm>
          <a:off x="871107" y="2197768"/>
          <a:ext cx="10871700" cy="3593375"/>
        </p:xfrm>
        <a:graphic>
          <a:graphicData uri="http://schemas.openxmlformats.org/drawingml/2006/table">
            <a:tbl>
              <a:tblPr firstRow="1" firstCol="1" bandRow="1">
                <a:noFill/>
                <a:tableStyleId>{F6891F07-2BAC-4D54-9001-D940BCEC9A6F}</a:tableStyleId>
              </a:tblPr>
              <a:tblGrid>
                <a:gridCol w="1811950"/>
                <a:gridCol w="1811950"/>
                <a:gridCol w="1811950"/>
                <a:gridCol w="1811950"/>
                <a:gridCol w="1811950"/>
                <a:gridCol w="1811950"/>
              </a:tblGrid>
              <a:tr h="71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COUNTRY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GERMANY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SLOVAKIA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SLOVENIA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TURKEY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TOGETHER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71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No. Students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30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31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31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30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122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71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No. Teachers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30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30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30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30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120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71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No. Parents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15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28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17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20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80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71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Together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75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89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78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80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322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</a:tbl>
          </a:graphicData>
        </a:graphic>
      </p:graphicFrame>
      <p:sp>
        <p:nvSpPr>
          <p:cNvPr id="151" name="Google Shape;151;p9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152" name="Google Shape;152;p9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Schools collaborating</a:t>
            </a:r>
            <a:endParaRPr/>
          </a:p>
        </p:txBody>
      </p:sp>
      <p:sp>
        <p:nvSpPr>
          <p:cNvPr id="158" name="Google Shape;158;p10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159" name="Google Shape;159;p10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10</a:t>
            </a:fld>
            <a:endParaRPr/>
          </a:p>
        </p:txBody>
      </p:sp>
      <p:graphicFrame>
        <p:nvGraphicFramePr>
          <p:cNvPr id="160" name="Google Shape;160;p10"/>
          <p:cNvGraphicFramePr/>
          <p:nvPr/>
        </p:nvGraphicFramePr>
        <p:xfrm>
          <a:off x="871108" y="2310063"/>
          <a:ext cx="10711300" cy="2930920"/>
        </p:xfrm>
        <a:graphic>
          <a:graphicData uri="http://schemas.openxmlformats.org/drawingml/2006/table">
            <a:tbl>
              <a:tblPr firstRow="1" firstCol="1" bandRow="1">
                <a:noFill/>
                <a:tableStyleId>{F6891F07-2BAC-4D54-9001-D940BCEC9A6F}</a:tableStyleId>
              </a:tblPr>
              <a:tblGrid>
                <a:gridCol w="1785225"/>
                <a:gridCol w="7140850"/>
                <a:gridCol w="1785225"/>
              </a:tblGrid>
              <a:tr h="27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COUNTRY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SCHOOL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TOGETHER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980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GERMANY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Internationale Gesamtschule Heidelberg</a:t>
                      </a:r>
                      <a:endParaRPr sz="16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Horneckschule Gundelsheim</a:t>
                      </a:r>
                      <a:endParaRPr sz="16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Grundschule Darmstadt Hessen</a:t>
                      </a:r>
                      <a:endParaRPr sz="16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Pädagogische Hochschule Heidelberg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4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44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SLOVAKIA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Základná škola Jilemnického 204/11 Dunajská Streda </a:t>
                      </a:r>
                      <a:endParaRPr sz="16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Základná škola, Smetanov háj 286/9, 929 01 Dunajská Streda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2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27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SLOVENIA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Osnovna šola bratov Polančičev, 2000 Maribor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1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27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TURKEY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Mecidiye Prime School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1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2709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TOGETHER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600"/>
                        <a:t>8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"/>
          <p:cNvSpPr txBox="1">
            <a:spLocks noGrp="1"/>
          </p:cNvSpPr>
          <p:nvPr>
            <p:ph type="title"/>
          </p:nvPr>
        </p:nvSpPr>
        <p:spPr>
          <a:xfrm>
            <a:off x="1474236" y="1514688"/>
            <a:ext cx="8584164" cy="31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"/>
              <a:buNone/>
            </a:pPr>
            <a:r>
              <a:rPr lang="sl-SI"/>
              <a:t>GERMANY REPORT</a:t>
            </a:r>
            <a:endParaRPr/>
          </a:p>
        </p:txBody>
      </p:sp>
      <p:sp>
        <p:nvSpPr>
          <p:cNvPr id="166" name="Google Shape;166;p11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167" name="Google Shape;167;p11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11</a:t>
            </a:fld>
            <a:endParaRPr/>
          </a:p>
        </p:txBody>
      </p:sp>
      <p:pic>
        <p:nvPicPr>
          <p:cNvPr id="168" name="Google Shape;168;p11" descr="Slika, ki vsebuje besede rdeča, rumena, pomaranča, barvitost&#10;&#10;Opis je samodejno ustvarje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9999" y="3429000"/>
            <a:ext cx="3000000" cy="18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Educational approach in Germany</a:t>
            </a:r>
            <a:endParaRPr/>
          </a:p>
        </p:txBody>
      </p:sp>
      <p:sp>
        <p:nvSpPr>
          <p:cNvPr id="174" name="Google Shape;174;p12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175" name="Google Shape;175;p12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12</a:t>
            </a:fld>
            <a:endParaRPr/>
          </a:p>
        </p:txBody>
      </p:sp>
      <p:grpSp>
        <p:nvGrpSpPr>
          <p:cNvPr id="176" name="Google Shape;176;p12"/>
          <p:cNvGrpSpPr/>
          <p:nvPr/>
        </p:nvGrpSpPr>
        <p:grpSpPr>
          <a:xfrm>
            <a:off x="877824" y="2157984"/>
            <a:ext cx="10442448" cy="3903819"/>
            <a:chOff x="0" y="0"/>
            <a:chExt cx="10442448" cy="3903819"/>
          </a:xfrm>
        </p:grpSpPr>
        <p:sp>
          <p:nvSpPr>
            <p:cNvPr id="177" name="Google Shape;177;p12"/>
            <p:cNvSpPr/>
            <p:nvPr/>
          </p:nvSpPr>
          <p:spPr>
            <a:xfrm>
              <a:off x="0" y="0"/>
              <a:ext cx="3263265" cy="3903819"/>
            </a:xfrm>
            <a:prstGeom prst="rect">
              <a:avLst/>
            </a:prstGeom>
            <a:solidFill>
              <a:srgbClr val="CDCBCB">
                <a:alpha val="89803"/>
              </a:srgbClr>
            </a:solidFill>
            <a:ln w="19050" cap="flat" cmpd="sng">
              <a:solidFill>
                <a:srgbClr val="CDCBCB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2"/>
            <p:cNvSpPr txBox="1"/>
            <p:nvPr/>
          </p:nvSpPr>
          <p:spPr>
            <a:xfrm>
              <a:off x="0" y="1483451"/>
              <a:ext cx="3263265" cy="2342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400" tIns="330200" rIns="254400" bIns="3302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sl-SI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Focus on preparatory classes for language acquisition.</a:t>
              </a: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2"/>
            <p:cNvSpPr/>
            <p:nvPr/>
          </p:nvSpPr>
          <p:spPr>
            <a:xfrm>
              <a:off x="1046059" y="390381"/>
              <a:ext cx="1171145" cy="1171145"/>
            </a:xfrm>
            <a:prstGeom prst="ellipse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2"/>
            <p:cNvSpPr txBox="1"/>
            <p:nvPr/>
          </p:nvSpPr>
          <p:spPr>
            <a:xfrm>
              <a:off x="1217569" y="561891"/>
              <a:ext cx="828125" cy="8281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300" tIns="12700" rIns="913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Arial"/>
                <a:buNone/>
              </a:pPr>
              <a:r>
                <a:rPr lang="sl-SI" sz="4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181" name="Google Shape;181;p12"/>
            <p:cNvSpPr/>
            <p:nvPr/>
          </p:nvSpPr>
          <p:spPr>
            <a:xfrm>
              <a:off x="0" y="3903747"/>
              <a:ext cx="3263265" cy="72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2"/>
            <p:cNvSpPr/>
            <p:nvPr/>
          </p:nvSpPr>
          <p:spPr>
            <a:xfrm>
              <a:off x="3589591" y="0"/>
              <a:ext cx="3263265" cy="3903819"/>
            </a:xfrm>
            <a:prstGeom prst="rect">
              <a:avLst/>
            </a:prstGeom>
            <a:solidFill>
              <a:srgbClr val="CDCBCB">
                <a:alpha val="89803"/>
              </a:srgbClr>
            </a:solidFill>
            <a:ln w="19050" cap="flat" cmpd="sng">
              <a:solidFill>
                <a:srgbClr val="CDCBCB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2"/>
            <p:cNvSpPr txBox="1"/>
            <p:nvPr/>
          </p:nvSpPr>
          <p:spPr>
            <a:xfrm>
              <a:off x="3589591" y="1483451"/>
              <a:ext cx="3263265" cy="2342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400" tIns="330200" rIns="254400" bIns="3302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sl-SI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Progression from preparatory to regular classes.</a:t>
              </a: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12"/>
            <p:cNvSpPr/>
            <p:nvPr/>
          </p:nvSpPr>
          <p:spPr>
            <a:xfrm>
              <a:off x="4635651" y="390381"/>
              <a:ext cx="1171145" cy="1171145"/>
            </a:xfrm>
            <a:prstGeom prst="ellipse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2"/>
            <p:cNvSpPr txBox="1"/>
            <p:nvPr/>
          </p:nvSpPr>
          <p:spPr>
            <a:xfrm>
              <a:off x="4807161" y="561891"/>
              <a:ext cx="828125" cy="8281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300" tIns="12700" rIns="913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Arial"/>
                <a:buNone/>
              </a:pPr>
              <a:r>
                <a:rPr lang="sl-SI" sz="4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186" name="Google Shape;186;p12"/>
            <p:cNvSpPr/>
            <p:nvPr/>
          </p:nvSpPr>
          <p:spPr>
            <a:xfrm>
              <a:off x="3589591" y="3903747"/>
              <a:ext cx="3263265" cy="72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2"/>
            <p:cNvSpPr/>
            <p:nvPr/>
          </p:nvSpPr>
          <p:spPr>
            <a:xfrm>
              <a:off x="7179183" y="0"/>
              <a:ext cx="3263265" cy="3903819"/>
            </a:xfrm>
            <a:prstGeom prst="rect">
              <a:avLst/>
            </a:prstGeom>
            <a:solidFill>
              <a:srgbClr val="CDCBCB">
                <a:alpha val="89803"/>
              </a:srgbClr>
            </a:solidFill>
            <a:ln w="19050" cap="flat" cmpd="sng">
              <a:solidFill>
                <a:srgbClr val="CDCBCB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2"/>
            <p:cNvSpPr txBox="1"/>
            <p:nvPr/>
          </p:nvSpPr>
          <p:spPr>
            <a:xfrm>
              <a:off x="7179183" y="1483451"/>
              <a:ext cx="3263265" cy="2342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400" tIns="330200" rIns="254400" bIns="3302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sl-SI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Emphasis on English, mathematics, and German as a second language.</a:t>
              </a: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2"/>
            <p:cNvSpPr/>
            <p:nvPr/>
          </p:nvSpPr>
          <p:spPr>
            <a:xfrm>
              <a:off x="8225242" y="390381"/>
              <a:ext cx="1171145" cy="1171145"/>
            </a:xfrm>
            <a:prstGeom prst="ellipse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2"/>
            <p:cNvSpPr txBox="1"/>
            <p:nvPr/>
          </p:nvSpPr>
          <p:spPr>
            <a:xfrm>
              <a:off x="8396752" y="561891"/>
              <a:ext cx="828125" cy="8281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300" tIns="12700" rIns="913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Arial"/>
                <a:buNone/>
              </a:pPr>
              <a:r>
                <a:rPr lang="sl-SI" sz="4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191" name="Google Shape;191;p12"/>
            <p:cNvSpPr/>
            <p:nvPr/>
          </p:nvSpPr>
          <p:spPr>
            <a:xfrm>
              <a:off x="7179183" y="3903747"/>
              <a:ext cx="3263265" cy="72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"/>
          <p:cNvSpPr txBox="1">
            <a:spLocks noGrp="1"/>
          </p:cNvSpPr>
          <p:nvPr>
            <p:ph type="title"/>
          </p:nvPr>
        </p:nvSpPr>
        <p:spPr>
          <a:xfrm>
            <a:off x="881348" y="602671"/>
            <a:ext cx="10429303" cy="768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Germany report</a:t>
            </a:r>
            <a:endParaRPr/>
          </a:p>
        </p:txBody>
      </p:sp>
      <p:sp>
        <p:nvSpPr>
          <p:cNvPr id="197" name="Google Shape;197;p13"/>
          <p:cNvSpPr txBox="1">
            <a:spLocks noGrp="1"/>
          </p:cNvSpPr>
          <p:nvPr>
            <p:ph type="body" idx="1"/>
          </p:nvPr>
        </p:nvSpPr>
        <p:spPr>
          <a:xfrm>
            <a:off x="550621" y="1696325"/>
            <a:ext cx="4963538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sl-SI"/>
              <a:t>TEACHER‘S PERSPECTIVES</a:t>
            </a:r>
            <a:endParaRPr/>
          </a:p>
        </p:txBody>
      </p:sp>
      <p:sp>
        <p:nvSpPr>
          <p:cNvPr id="198" name="Google Shape;198;p13"/>
          <p:cNvSpPr txBox="1">
            <a:spLocks noGrp="1"/>
          </p:cNvSpPr>
          <p:nvPr>
            <p:ph type="body" idx="2"/>
          </p:nvPr>
        </p:nvSpPr>
        <p:spPr>
          <a:xfrm>
            <a:off x="629424" y="2344025"/>
            <a:ext cx="3240000" cy="3833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Challenges in language support and training.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Usage of digital tools to overcome language barriers.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Awareness of intercultural aspects and respect from refugee students. </a:t>
            </a:r>
            <a:endParaRPr/>
          </a:p>
        </p:txBody>
      </p:sp>
      <p:sp>
        <p:nvSpPr>
          <p:cNvPr id="199" name="Google Shape;199;p13"/>
          <p:cNvSpPr txBox="1">
            <a:spLocks noGrp="1"/>
          </p:cNvSpPr>
          <p:nvPr>
            <p:ph type="body" idx="3"/>
          </p:nvPr>
        </p:nvSpPr>
        <p:spPr>
          <a:xfrm>
            <a:off x="4380673" y="1700165"/>
            <a:ext cx="3152171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sl-SI"/>
              <a:t>STUDENT‘S EXPERIENCES</a:t>
            </a:r>
            <a:endParaRPr/>
          </a:p>
        </p:txBody>
      </p:sp>
      <p:sp>
        <p:nvSpPr>
          <p:cNvPr id="200" name="Google Shape;200;p13"/>
          <p:cNvSpPr txBox="1">
            <a:spLocks noGrp="1"/>
          </p:cNvSpPr>
          <p:nvPr>
            <p:ph type="body" idx="4"/>
          </p:nvPr>
        </p:nvSpPr>
        <p:spPr>
          <a:xfrm>
            <a:off x="4467387" y="2318074"/>
            <a:ext cx="3240000" cy="354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Language learning support in and out of school.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Technology usage for language barriers.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Respect for teachers and cultural integration challneges.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Feelings about school, class, and inclurion.</a:t>
            </a:r>
            <a:endParaRPr/>
          </a:p>
          <a:p>
            <a:pPr marL="228600" lvl="0" indent="-1270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endParaRPr/>
          </a:p>
        </p:txBody>
      </p:sp>
      <p:sp>
        <p:nvSpPr>
          <p:cNvPr id="201" name="Google Shape;201;p13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202" name="Google Shape;202;p13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13</a:t>
            </a:fld>
            <a:endParaRPr/>
          </a:p>
        </p:txBody>
      </p:sp>
      <p:sp>
        <p:nvSpPr>
          <p:cNvPr id="203" name="Google Shape;203;p13"/>
          <p:cNvSpPr txBox="1"/>
          <p:nvPr/>
        </p:nvSpPr>
        <p:spPr>
          <a:xfrm>
            <a:off x="8277828" y="1696519"/>
            <a:ext cx="3152171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sl-SI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PARENTAL OBSERVATIONS</a:t>
            </a: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3"/>
          <p:cNvSpPr txBox="1"/>
          <p:nvPr/>
        </p:nvSpPr>
        <p:spPr>
          <a:xfrm>
            <a:off x="8305350" y="2344025"/>
            <a:ext cx="3240000" cy="354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</a:pPr>
            <a:r>
              <a:rPr lang="sl-SI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Diverse views on language support and cultural integration.</a:t>
            </a:r>
            <a:endParaRPr/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</a:pPr>
            <a:r>
              <a:rPr lang="sl-SI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Emphasis on the importance of school education and respecting teachers.</a:t>
            </a:r>
            <a:endParaRPr/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</a:pPr>
            <a:r>
              <a:rPr lang="sl-SI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Mixed feelings about inclurion and assistance in school.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"/>
          <p:cNvSpPr txBox="1">
            <a:spLocks noGrp="1"/>
          </p:cNvSpPr>
          <p:nvPr>
            <p:ph type="title"/>
          </p:nvPr>
        </p:nvSpPr>
        <p:spPr>
          <a:xfrm>
            <a:off x="881348" y="602671"/>
            <a:ext cx="10429303" cy="768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Germany report</a:t>
            </a:r>
            <a:endParaRPr/>
          </a:p>
        </p:txBody>
      </p:sp>
      <p:sp>
        <p:nvSpPr>
          <p:cNvPr id="210" name="Google Shape;210;p14"/>
          <p:cNvSpPr txBox="1">
            <a:spLocks noGrp="1"/>
          </p:cNvSpPr>
          <p:nvPr>
            <p:ph type="body" idx="1"/>
          </p:nvPr>
        </p:nvSpPr>
        <p:spPr>
          <a:xfrm>
            <a:off x="881349" y="1696325"/>
            <a:ext cx="4963538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sl-SI"/>
              <a:t>KEY FINDINGS AND RECOMMENDATIONS</a:t>
            </a:r>
            <a:endParaRPr/>
          </a:p>
        </p:txBody>
      </p:sp>
      <p:sp>
        <p:nvSpPr>
          <p:cNvPr id="211" name="Google Shape;211;p14"/>
          <p:cNvSpPr txBox="1">
            <a:spLocks noGrp="1"/>
          </p:cNvSpPr>
          <p:nvPr>
            <p:ph type="body" idx="2"/>
          </p:nvPr>
        </p:nvSpPr>
        <p:spPr>
          <a:xfrm>
            <a:off x="881349" y="2344025"/>
            <a:ext cx="4963538" cy="3833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Lack of language support in schools.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Teachers using digital tools innovatively.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Students feeling excluded, need for cultural integration.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Parents divided on knowledge requirements and understanding of cultural differences. </a:t>
            </a:r>
            <a:endParaRPr/>
          </a:p>
        </p:txBody>
      </p:sp>
      <p:sp>
        <p:nvSpPr>
          <p:cNvPr id="212" name="Google Shape;212;p14"/>
          <p:cNvSpPr txBox="1">
            <a:spLocks noGrp="1"/>
          </p:cNvSpPr>
          <p:nvPr>
            <p:ph type="body" idx="3"/>
          </p:nvPr>
        </p:nvSpPr>
        <p:spPr>
          <a:xfrm>
            <a:off x="6322669" y="1696325"/>
            <a:ext cx="4987982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sl-SI"/>
              <a:t>CONCLUSION</a:t>
            </a:r>
            <a:endParaRPr/>
          </a:p>
        </p:txBody>
      </p:sp>
      <p:sp>
        <p:nvSpPr>
          <p:cNvPr id="213" name="Google Shape;213;p14"/>
          <p:cNvSpPr txBox="1">
            <a:spLocks noGrp="1"/>
          </p:cNvSpPr>
          <p:nvPr>
            <p:ph type="body" idx="4"/>
          </p:nvPr>
        </p:nvSpPr>
        <p:spPr>
          <a:xfrm>
            <a:off x="6322669" y="2344025"/>
            <a:ext cx="4987982" cy="3833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Positive aspects and areas needing attention in integration of refugee students.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Need for improved cultural awareness and communication between schools and parents.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Foundation for further research and strategy development in German educational system.</a:t>
            </a:r>
            <a:endParaRPr/>
          </a:p>
          <a:p>
            <a:pPr marL="228600" lvl="0" indent="-1270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endParaRPr/>
          </a:p>
        </p:txBody>
      </p:sp>
      <p:sp>
        <p:nvSpPr>
          <p:cNvPr id="214" name="Google Shape;214;p14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215" name="Google Shape;215;p14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5"/>
          <p:cNvSpPr txBox="1">
            <a:spLocks noGrp="1"/>
          </p:cNvSpPr>
          <p:nvPr>
            <p:ph type="title"/>
          </p:nvPr>
        </p:nvSpPr>
        <p:spPr>
          <a:xfrm>
            <a:off x="1474236" y="1514688"/>
            <a:ext cx="8584164" cy="31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"/>
              <a:buNone/>
            </a:pPr>
            <a:r>
              <a:rPr lang="sl-SI"/>
              <a:t>SLOVAKIA REPORT</a:t>
            </a:r>
            <a:endParaRPr/>
          </a:p>
        </p:txBody>
      </p:sp>
      <p:sp>
        <p:nvSpPr>
          <p:cNvPr id="221" name="Google Shape;221;p15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222" name="Google Shape;222;p15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15</a:t>
            </a:fld>
            <a:endParaRPr/>
          </a:p>
        </p:txBody>
      </p:sp>
      <p:pic>
        <p:nvPicPr>
          <p:cNvPr id="223" name="Google Shape;223;p15" descr="Slika, ki vsebuje besede simbol, zastava, logotip, emblem&#10;&#10;Opis je samodejno ustvarje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3087" y="3429000"/>
            <a:ext cx="2699472" cy="18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"/>
          <p:cNvSpPr txBox="1">
            <a:spLocks noGrp="1"/>
          </p:cNvSpPr>
          <p:nvPr>
            <p:ph type="title"/>
          </p:nvPr>
        </p:nvSpPr>
        <p:spPr>
          <a:xfrm>
            <a:off x="881348" y="602671"/>
            <a:ext cx="10429303" cy="768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Slovakia report</a:t>
            </a:r>
            <a:endParaRPr/>
          </a:p>
        </p:txBody>
      </p:sp>
      <p:sp>
        <p:nvSpPr>
          <p:cNvPr id="229" name="Google Shape;229;p16"/>
          <p:cNvSpPr txBox="1">
            <a:spLocks noGrp="1"/>
          </p:cNvSpPr>
          <p:nvPr>
            <p:ph type="body" idx="1"/>
          </p:nvPr>
        </p:nvSpPr>
        <p:spPr>
          <a:xfrm>
            <a:off x="550621" y="1696325"/>
            <a:ext cx="4963538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sl-SI"/>
              <a:t>TEACHER‘S PERSPECTIVES</a:t>
            </a:r>
            <a:endParaRPr/>
          </a:p>
        </p:txBody>
      </p:sp>
      <p:sp>
        <p:nvSpPr>
          <p:cNvPr id="230" name="Google Shape;230;p16"/>
          <p:cNvSpPr txBox="1">
            <a:spLocks noGrp="1"/>
          </p:cNvSpPr>
          <p:nvPr>
            <p:ph type="body" idx="2"/>
          </p:nvPr>
        </p:nvSpPr>
        <p:spPr>
          <a:xfrm>
            <a:off x="629424" y="2344025"/>
            <a:ext cx="3240000" cy="3833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Varied support for language teaching.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Limited training in language acquisition didactics. 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Reliance on digital tools for language barriers.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Mixed views on intercultural awareness and respect from refugee students.</a:t>
            </a:r>
            <a:endParaRPr/>
          </a:p>
        </p:txBody>
      </p:sp>
      <p:sp>
        <p:nvSpPr>
          <p:cNvPr id="231" name="Google Shape;231;p16"/>
          <p:cNvSpPr txBox="1">
            <a:spLocks noGrp="1"/>
          </p:cNvSpPr>
          <p:nvPr>
            <p:ph type="body" idx="3"/>
          </p:nvPr>
        </p:nvSpPr>
        <p:spPr>
          <a:xfrm>
            <a:off x="4380673" y="1700165"/>
            <a:ext cx="3152171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sl-SI"/>
              <a:t>STUDENT‘S EXPERIENCES</a:t>
            </a:r>
            <a:endParaRPr/>
          </a:p>
        </p:txBody>
      </p:sp>
      <p:sp>
        <p:nvSpPr>
          <p:cNvPr id="232" name="Google Shape;232;p16"/>
          <p:cNvSpPr txBox="1">
            <a:spLocks noGrp="1"/>
          </p:cNvSpPr>
          <p:nvPr>
            <p:ph type="body" idx="4"/>
          </p:nvPr>
        </p:nvSpPr>
        <p:spPr>
          <a:xfrm>
            <a:off x="4467387" y="2318074"/>
            <a:ext cx="3240000" cy="354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Additional language learning support and use of technology.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Diverse views on cultural interest and school meals.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Feelings of inclusion and acceptance in school.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Perception of teacher demands and progress recognition.</a:t>
            </a:r>
            <a:endParaRPr/>
          </a:p>
        </p:txBody>
      </p:sp>
      <p:sp>
        <p:nvSpPr>
          <p:cNvPr id="233" name="Google Shape;233;p16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234" name="Google Shape;234;p16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16</a:t>
            </a:fld>
            <a:endParaRPr/>
          </a:p>
        </p:txBody>
      </p:sp>
      <p:sp>
        <p:nvSpPr>
          <p:cNvPr id="235" name="Google Shape;235;p16"/>
          <p:cNvSpPr txBox="1"/>
          <p:nvPr/>
        </p:nvSpPr>
        <p:spPr>
          <a:xfrm>
            <a:off x="8277828" y="1696519"/>
            <a:ext cx="3152171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sl-SI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PARENTAL OBSERVATIONS</a:t>
            </a: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6"/>
          <p:cNvSpPr txBox="1"/>
          <p:nvPr/>
        </p:nvSpPr>
        <p:spPr>
          <a:xfrm>
            <a:off x="8305350" y="2344025"/>
            <a:ext cx="3240000" cy="354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</a:pPr>
            <a:r>
              <a:rPr lang="sl-SI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Diverse views on language support and cultural integration.</a:t>
            </a:r>
            <a:endParaRPr/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</a:pPr>
            <a:r>
              <a:rPr lang="sl-SI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Emphasis on the importance of school education.</a:t>
            </a:r>
            <a:endParaRPr/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</a:pPr>
            <a:r>
              <a:rPr lang="sl-SI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Mixed feelings about inclusion and assistance in school.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"/>
          <p:cNvSpPr txBox="1">
            <a:spLocks noGrp="1"/>
          </p:cNvSpPr>
          <p:nvPr>
            <p:ph type="title"/>
          </p:nvPr>
        </p:nvSpPr>
        <p:spPr>
          <a:xfrm>
            <a:off x="881348" y="602671"/>
            <a:ext cx="10429303" cy="768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Slovakia report</a:t>
            </a:r>
            <a:endParaRPr/>
          </a:p>
        </p:txBody>
      </p:sp>
      <p:sp>
        <p:nvSpPr>
          <p:cNvPr id="242" name="Google Shape;242;p17"/>
          <p:cNvSpPr txBox="1">
            <a:spLocks noGrp="1"/>
          </p:cNvSpPr>
          <p:nvPr>
            <p:ph type="body" idx="1"/>
          </p:nvPr>
        </p:nvSpPr>
        <p:spPr>
          <a:xfrm>
            <a:off x="881349" y="1696325"/>
            <a:ext cx="4963538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sl-SI"/>
              <a:t>KEY FINDINGS AND RECOMMENDATIONS</a:t>
            </a:r>
            <a:endParaRPr/>
          </a:p>
        </p:txBody>
      </p:sp>
      <p:sp>
        <p:nvSpPr>
          <p:cNvPr id="243" name="Google Shape;243;p17"/>
          <p:cNvSpPr txBox="1">
            <a:spLocks noGrp="1"/>
          </p:cNvSpPr>
          <p:nvPr>
            <p:ph type="body" idx="2"/>
          </p:nvPr>
        </p:nvSpPr>
        <p:spPr>
          <a:xfrm>
            <a:off x="881349" y="2344025"/>
            <a:ext cx="4963538" cy="3833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Need for more language teaching support and training.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High reliance on digital tools for language learning.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Varied experiences with interculturality in schools.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Mixed feelings among students and parents about inclurion and acceptance.</a:t>
            </a:r>
            <a:endParaRPr/>
          </a:p>
          <a:p>
            <a:pPr marL="228600" lvl="0" indent="-1270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endParaRPr/>
          </a:p>
        </p:txBody>
      </p:sp>
      <p:sp>
        <p:nvSpPr>
          <p:cNvPr id="244" name="Google Shape;244;p17"/>
          <p:cNvSpPr txBox="1">
            <a:spLocks noGrp="1"/>
          </p:cNvSpPr>
          <p:nvPr>
            <p:ph type="body" idx="3"/>
          </p:nvPr>
        </p:nvSpPr>
        <p:spPr>
          <a:xfrm>
            <a:off x="6322669" y="1696325"/>
            <a:ext cx="4987982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sl-SI"/>
              <a:t>CONCLUSION</a:t>
            </a:r>
            <a:endParaRPr/>
          </a:p>
        </p:txBody>
      </p:sp>
      <p:sp>
        <p:nvSpPr>
          <p:cNvPr id="245" name="Google Shape;245;p17"/>
          <p:cNvSpPr txBox="1">
            <a:spLocks noGrp="1"/>
          </p:cNvSpPr>
          <p:nvPr>
            <p:ph type="body" idx="4"/>
          </p:nvPr>
        </p:nvSpPr>
        <p:spPr>
          <a:xfrm>
            <a:off x="6322669" y="2344025"/>
            <a:ext cx="4987982" cy="3833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Positive aspects and areas needing attention in integration of refugee students.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Need for improved cultural awareness and communication between schools and parents.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Basis for further research and strategy development in Slovak educational system.</a:t>
            </a:r>
            <a:endParaRPr/>
          </a:p>
          <a:p>
            <a:pPr marL="228600" lvl="0" indent="-1270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endParaRPr/>
          </a:p>
        </p:txBody>
      </p:sp>
      <p:sp>
        <p:nvSpPr>
          <p:cNvPr id="246" name="Google Shape;246;p17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247" name="Google Shape;247;p17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8"/>
          <p:cNvSpPr txBox="1">
            <a:spLocks noGrp="1"/>
          </p:cNvSpPr>
          <p:nvPr>
            <p:ph type="title"/>
          </p:nvPr>
        </p:nvSpPr>
        <p:spPr>
          <a:xfrm>
            <a:off x="1474236" y="1514688"/>
            <a:ext cx="8584164" cy="31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"/>
              <a:buNone/>
            </a:pPr>
            <a:r>
              <a:rPr lang="sl-SI"/>
              <a:t>SLOVENIA REPORT</a:t>
            </a:r>
            <a:endParaRPr/>
          </a:p>
        </p:txBody>
      </p:sp>
      <p:sp>
        <p:nvSpPr>
          <p:cNvPr id="253" name="Google Shape;253;p18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254" name="Google Shape;254;p18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18</a:t>
            </a:fld>
            <a:endParaRPr/>
          </a:p>
        </p:txBody>
      </p:sp>
      <p:pic>
        <p:nvPicPr>
          <p:cNvPr id="255" name="Google Shape;255;p18" descr="Slika, ki vsebuje besede grafika, simbol, električno modra, modro&#10;&#10;Opis je samodejno ustvarje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61203" y="3496492"/>
            <a:ext cx="3348000" cy="16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9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Educational approach in Slovenia</a:t>
            </a:r>
            <a:endParaRPr/>
          </a:p>
        </p:txBody>
      </p:sp>
      <p:sp>
        <p:nvSpPr>
          <p:cNvPr id="261" name="Google Shape;261;p19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262" name="Google Shape;262;p19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19</a:t>
            </a:fld>
            <a:endParaRPr/>
          </a:p>
        </p:txBody>
      </p:sp>
      <p:grpSp>
        <p:nvGrpSpPr>
          <p:cNvPr id="263" name="Google Shape;263;p19"/>
          <p:cNvGrpSpPr/>
          <p:nvPr/>
        </p:nvGrpSpPr>
        <p:grpSpPr>
          <a:xfrm>
            <a:off x="877824" y="2157984"/>
            <a:ext cx="10442448" cy="3903819"/>
            <a:chOff x="0" y="0"/>
            <a:chExt cx="10442448" cy="3903819"/>
          </a:xfrm>
        </p:grpSpPr>
        <p:sp>
          <p:nvSpPr>
            <p:cNvPr id="264" name="Google Shape;264;p19"/>
            <p:cNvSpPr/>
            <p:nvPr/>
          </p:nvSpPr>
          <p:spPr>
            <a:xfrm>
              <a:off x="0" y="0"/>
              <a:ext cx="3263265" cy="3903819"/>
            </a:xfrm>
            <a:prstGeom prst="rect">
              <a:avLst/>
            </a:prstGeom>
            <a:solidFill>
              <a:srgbClr val="CDCBCB">
                <a:alpha val="89803"/>
              </a:srgbClr>
            </a:solidFill>
            <a:ln w="19050" cap="flat" cmpd="sng">
              <a:solidFill>
                <a:srgbClr val="CDCBCB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9"/>
            <p:cNvSpPr txBox="1"/>
            <p:nvPr/>
          </p:nvSpPr>
          <p:spPr>
            <a:xfrm>
              <a:off x="0" y="1483451"/>
              <a:ext cx="3263265" cy="2342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400" tIns="330200" rIns="254400" bIns="3302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sl-SI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Slovenian government‘s efforts: Information website for foreigners.</a:t>
              </a: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19"/>
            <p:cNvSpPr/>
            <p:nvPr/>
          </p:nvSpPr>
          <p:spPr>
            <a:xfrm>
              <a:off x="1046059" y="390381"/>
              <a:ext cx="1171145" cy="1171145"/>
            </a:xfrm>
            <a:prstGeom prst="ellipse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9"/>
            <p:cNvSpPr txBox="1"/>
            <p:nvPr/>
          </p:nvSpPr>
          <p:spPr>
            <a:xfrm>
              <a:off x="1217569" y="561891"/>
              <a:ext cx="828125" cy="8281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300" tIns="12700" rIns="913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Arial"/>
                <a:buNone/>
              </a:pPr>
              <a:r>
                <a:rPr lang="sl-SI" sz="4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268" name="Google Shape;268;p19"/>
            <p:cNvSpPr/>
            <p:nvPr/>
          </p:nvSpPr>
          <p:spPr>
            <a:xfrm>
              <a:off x="0" y="3903747"/>
              <a:ext cx="3263265" cy="72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9"/>
            <p:cNvSpPr/>
            <p:nvPr/>
          </p:nvSpPr>
          <p:spPr>
            <a:xfrm>
              <a:off x="3589591" y="0"/>
              <a:ext cx="3263265" cy="3903819"/>
            </a:xfrm>
            <a:prstGeom prst="rect">
              <a:avLst/>
            </a:prstGeom>
            <a:solidFill>
              <a:srgbClr val="CDCBCB">
                <a:alpha val="89803"/>
              </a:srgbClr>
            </a:solidFill>
            <a:ln w="19050" cap="flat" cmpd="sng">
              <a:solidFill>
                <a:srgbClr val="CDCBCB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9"/>
            <p:cNvSpPr txBox="1"/>
            <p:nvPr/>
          </p:nvSpPr>
          <p:spPr>
            <a:xfrm>
              <a:off x="3589591" y="1483451"/>
              <a:ext cx="3263265" cy="2342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400" tIns="330200" rIns="254400" bIns="3302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sl-SI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Language and culture classes for immigrant students.</a:t>
              </a: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19"/>
            <p:cNvSpPr/>
            <p:nvPr/>
          </p:nvSpPr>
          <p:spPr>
            <a:xfrm>
              <a:off x="4635651" y="390381"/>
              <a:ext cx="1171145" cy="1171145"/>
            </a:xfrm>
            <a:prstGeom prst="ellipse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9"/>
            <p:cNvSpPr txBox="1"/>
            <p:nvPr/>
          </p:nvSpPr>
          <p:spPr>
            <a:xfrm>
              <a:off x="4807161" y="561891"/>
              <a:ext cx="828125" cy="8281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300" tIns="12700" rIns="913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Arial"/>
                <a:buNone/>
              </a:pPr>
              <a:r>
                <a:rPr lang="sl-SI" sz="4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273" name="Google Shape;273;p19"/>
            <p:cNvSpPr/>
            <p:nvPr/>
          </p:nvSpPr>
          <p:spPr>
            <a:xfrm>
              <a:off x="3589591" y="3903747"/>
              <a:ext cx="3263265" cy="72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9"/>
            <p:cNvSpPr/>
            <p:nvPr/>
          </p:nvSpPr>
          <p:spPr>
            <a:xfrm>
              <a:off x="7179183" y="0"/>
              <a:ext cx="3263265" cy="3903819"/>
            </a:xfrm>
            <a:prstGeom prst="rect">
              <a:avLst/>
            </a:prstGeom>
            <a:solidFill>
              <a:srgbClr val="CDCBCB">
                <a:alpha val="89803"/>
              </a:srgbClr>
            </a:solidFill>
            <a:ln w="19050" cap="flat" cmpd="sng">
              <a:solidFill>
                <a:srgbClr val="CDCBCB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9"/>
            <p:cNvSpPr txBox="1"/>
            <p:nvPr/>
          </p:nvSpPr>
          <p:spPr>
            <a:xfrm>
              <a:off x="7179183" y="1483451"/>
              <a:ext cx="3263265" cy="2342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400" tIns="330200" rIns="254400" bIns="3302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sl-SI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Provisions in the primary school act for immigrant students‘ education.</a:t>
              </a: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19"/>
            <p:cNvSpPr/>
            <p:nvPr/>
          </p:nvSpPr>
          <p:spPr>
            <a:xfrm>
              <a:off x="8225242" y="390381"/>
              <a:ext cx="1171145" cy="1171145"/>
            </a:xfrm>
            <a:prstGeom prst="ellipse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19"/>
            <p:cNvSpPr txBox="1"/>
            <p:nvPr/>
          </p:nvSpPr>
          <p:spPr>
            <a:xfrm>
              <a:off x="8396752" y="561891"/>
              <a:ext cx="828125" cy="8281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300" tIns="12700" rIns="913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Arial"/>
                <a:buNone/>
              </a:pPr>
              <a:r>
                <a:rPr lang="sl-SI" sz="4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278" name="Google Shape;278;p19"/>
            <p:cNvSpPr/>
            <p:nvPr/>
          </p:nvSpPr>
          <p:spPr>
            <a:xfrm>
              <a:off x="7179183" y="3903747"/>
              <a:ext cx="3263265" cy="72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0"/>
          <p:cNvSpPr txBox="1">
            <a:spLocks noGrp="1"/>
          </p:cNvSpPr>
          <p:nvPr>
            <p:ph type="title"/>
          </p:nvPr>
        </p:nvSpPr>
        <p:spPr>
          <a:xfrm>
            <a:off x="881348" y="602671"/>
            <a:ext cx="10429303" cy="768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Slovenia report</a:t>
            </a:r>
            <a:endParaRPr/>
          </a:p>
        </p:txBody>
      </p:sp>
      <p:sp>
        <p:nvSpPr>
          <p:cNvPr id="284" name="Google Shape;284;p20"/>
          <p:cNvSpPr txBox="1">
            <a:spLocks noGrp="1"/>
          </p:cNvSpPr>
          <p:nvPr>
            <p:ph type="body" idx="1"/>
          </p:nvPr>
        </p:nvSpPr>
        <p:spPr>
          <a:xfrm>
            <a:off x="550621" y="1696325"/>
            <a:ext cx="4963538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sl-SI"/>
              <a:t>TEACHER‘S PERSPECTIVES</a:t>
            </a:r>
            <a:endParaRPr/>
          </a:p>
        </p:txBody>
      </p:sp>
      <p:sp>
        <p:nvSpPr>
          <p:cNvPr id="285" name="Google Shape;285;p20"/>
          <p:cNvSpPr txBox="1">
            <a:spLocks noGrp="1"/>
          </p:cNvSpPr>
          <p:nvPr>
            <p:ph type="body" idx="2"/>
          </p:nvPr>
        </p:nvSpPr>
        <p:spPr>
          <a:xfrm>
            <a:off x="629424" y="2344025"/>
            <a:ext cx="3240000" cy="3833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Additional language learning support in school.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Learning new languages outside school and using digital tools.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Respect for teachers and cultural interest from classmates.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General satisfaction with school environment and peer relationships.</a:t>
            </a:r>
            <a:endParaRPr/>
          </a:p>
        </p:txBody>
      </p:sp>
      <p:sp>
        <p:nvSpPr>
          <p:cNvPr id="286" name="Google Shape;286;p20"/>
          <p:cNvSpPr txBox="1">
            <a:spLocks noGrp="1"/>
          </p:cNvSpPr>
          <p:nvPr>
            <p:ph type="body" idx="3"/>
          </p:nvPr>
        </p:nvSpPr>
        <p:spPr>
          <a:xfrm>
            <a:off x="4380673" y="1700165"/>
            <a:ext cx="3152171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sl-SI"/>
              <a:t>STUDENT‘S EXPERIENCES</a:t>
            </a:r>
            <a:endParaRPr/>
          </a:p>
        </p:txBody>
      </p:sp>
      <p:sp>
        <p:nvSpPr>
          <p:cNvPr id="287" name="Google Shape;287;p20"/>
          <p:cNvSpPr txBox="1">
            <a:spLocks noGrp="1"/>
          </p:cNvSpPr>
          <p:nvPr>
            <p:ph type="body" idx="4"/>
          </p:nvPr>
        </p:nvSpPr>
        <p:spPr>
          <a:xfrm>
            <a:off x="4467387" y="2318074"/>
            <a:ext cx="3240000" cy="354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Additional language learning support in school.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Learning new languages outside school and using digital tools.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Respect for teachers and cultural interest from classmates.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General satisfaction with school environment and peer relationships.</a:t>
            </a:r>
            <a:endParaRPr/>
          </a:p>
        </p:txBody>
      </p:sp>
      <p:sp>
        <p:nvSpPr>
          <p:cNvPr id="288" name="Google Shape;288;p20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289" name="Google Shape;289;p20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20</a:t>
            </a:fld>
            <a:endParaRPr/>
          </a:p>
        </p:txBody>
      </p:sp>
      <p:sp>
        <p:nvSpPr>
          <p:cNvPr id="290" name="Google Shape;290;p20"/>
          <p:cNvSpPr txBox="1"/>
          <p:nvPr/>
        </p:nvSpPr>
        <p:spPr>
          <a:xfrm>
            <a:off x="8277828" y="1696519"/>
            <a:ext cx="3152171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sl-SI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PARENTAL OBSERVATIONS</a:t>
            </a: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20"/>
          <p:cNvSpPr txBox="1"/>
          <p:nvPr/>
        </p:nvSpPr>
        <p:spPr>
          <a:xfrm>
            <a:off x="8305350" y="2344025"/>
            <a:ext cx="3240000" cy="354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</a:pPr>
            <a:r>
              <a:rPr lang="sl-SI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Mixed views on language support and cultural integration.</a:t>
            </a:r>
            <a:endParaRPr/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</a:pPr>
            <a:r>
              <a:rPr lang="sl-SI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Emphasis on the importance of education and respecting teachers.</a:t>
            </a:r>
            <a:endParaRPr/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</a:pPr>
            <a:r>
              <a:rPr lang="sl-SI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Various feelings about integration and classroom dynamics.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1"/>
          <p:cNvSpPr txBox="1">
            <a:spLocks noGrp="1"/>
          </p:cNvSpPr>
          <p:nvPr>
            <p:ph type="title"/>
          </p:nvPr>
        </p:nvSpPr>
        <p:spPr>
          <a:xfrm>
            <a:off x="881348" y="602671"/>
            <a:ext cx="10429303" cy="768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Slovenia report</a:t>
            </a:r>
            <a:endParaRPr/>
          </a:p>
        </p:txBody>
      </p:sp>
      <p:sp>
        <p:nvSpPr>
          <p:cNvPr id="297" name="Google Shape;297;p21"/>
          <p:cNvSpPr txBox="1">
            <a:spLocks noGrp="1"/>
          </p:cNvSpPr>
          <p:nvPr>
            <p:ph type="body" idx="1"/>
          </p:nvPr>
        </p:nvSpPr>
        <p:spPr>
          <a:xfrm>
            <a:off x="881349" y="1696325"/>
            <a:ext cx="4963538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sl-SI"/>
              <a:t>KEY FINDINGS AND RECOMMENDATIONS</a:t>
            </a:r>
            <a:endParaRPr/>
          </a:p>
        </p:txBody>
      </p:sp>
      <p:sp>
        <p:nvSpPr>
          <p:cNvPr id="298" name="Google Shape;298;p21"/>
          <p:cNvSpPr txBox="1">
            <a:spLocks noGrp="1"/>
          </p:cNvSpPr>
          <p:nvPr>
            <p:ph type="body" idx="2"/>
          </p:nvPr>
        </p:nvSpPr>
        <p:spPr>
          <a:xfrm>
            <a:off x="881349" y="2344025"/>
            <a:ext cx="4963538" cy="3833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Need for enhanced language support and teacher training.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Encouragement of cultural integration and understanding.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Consideration of individualized learning approaches.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Development of strategies to enhance educational outcomes for diverse students.</a:t>
            </a:r>
            <a:endParaRPr/>
          </a:p>
          <a:p>
            <a:pPr marL="228600" lvl="0" indent="-1270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endParaRPr/>
          </a:p>
        </p:txBody>
      </p:sp>
      <p:sp>
        <p:nvSpPr>
          <p:cNvPr id="299" name="Google Shape;299;p21"/>
          <p:cNvSpPr txBox="1">
            <a:spLocks noGrp="1"/>
          </p:cNvSpPr>
          <p:nvPr>
            <p:ph type="body" idx="3"/>
          </p:nvPr>
        </p:nvSpPr>
        <p:spPr>
          <a:xfrm>
            <a:off x="6322669" y="1696325"/>
            <a:ext cx="4987982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sl-SI"/>
              <a:t>CONCLUSION</a:t>
            </a:r>
            <a:endParaRPr/>
          </a:p>
        </p:txBody>
      </p:sp>
      <p:sp>
        <p:nvSpPr>
          <p:cNvPr id="300" name="Google Shape;300;p21"/>
          <p:cNvSpPr txBox="1">
            <a:spLocks noGrp="1"/>
          </p:cNvSpPr>
          <p:nvPr>
            <p:ph type="body" idx="4"/>
          </p:nvPr>
        </p:nvSpPr>
        <p:spPr>
          <a:xfrm>
            <a:off x="6322669" y="2344025"/>
            <a:ext cx="4987982" cy="3833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Recognition of positive aspects and identification of improvement areas in the integration of diverse students.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Basis for further research and policy development in the Slovenian educational system. </a:t>
            </a:r>
            <a:endParaRPr/>
          </a:p>
          <a:p>
            <a:pPr marL="228600" lvl="0" indent="-1270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endParaRPr/>
          </a:p>
        </p:txBody>
      </p:sp>
      <p:sp>
        <p:nvSpPr>
          <p:cNvPr id="301" name="Google Shape;301;p21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302" name="Google Shape;302;p21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"/>
          <p:cNvSpPr txBox="1">
            <a:spLocks noGrp="1"/>
          </p:cNvSpPr>
          <p:nvPr>
            <p:ph type="title"/>
          </p:nvPr>
        </p:nvSpPr>
        <p:spPr>
          <a:xfrm>
            <a:off x="1474236" y="1514688"/>
            <a:ext cx="8584164" cy="31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"/>
              <a:buNone/>
            </a:pPr>
            <a:r>
              <a:rPr lang="sl-SI"/>
              <a:t>TURKEY REPORT</a:t>
            </a:r>
            <a:endParaRPr/>
          </a:p>
        </p:txBody>
      </p:sp>
      <p:sp>
        <p:nvSpPr>
          <p:cNvPr id="308" name="Google Shape;308;p22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309" name="Google Shape;309;p22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22</a:t>
            </a:fld>
            <a:endParaRPr/>
          </a:p>
        </p:txBody>
      </p:sp>
      <p:pic>
        <p:nvPicPr>
          <p:cNvPr id="310" name="Google Shape;310;p22" descr="Slika, ki vsebuje besede grafika, logotip, simbol, rdeča&#10;&#10;Opis je samodejno ustvarje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551" y="3554672"/>
            <a:ext cx="2794637" cy="18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3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Educational approach in Turkey</a:t>
            </a:r>
            <a:endParaRPr/>
          </a:p>
        </p:txBody>
      </p:sp>
      <p:sp>
        <p:nvSpPr>
          <p:cNvPr id="316" name="Google Shape;316;p23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317" name="Google Shape;317;p23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23</a:t>
            </a:fld>
            <a:endParaRPr/>
          </a:p>
        </p:txBody>
      </p:sp>
      <p:grpSp>
        <p:nvGrpSpPr>
          <p:cNvPr id="318" name="Google Shape;318;p23"/>
          <p:cNvGrpSpPr/>
          <p:nvPr/>
        </p:nvGrpSpPr>
        <p:grpSpPr>
          <a:xfrm>
            <a:off x="880883" y="2410956"/>
            <a:ext cx="10436329" cy="3397874"/>
            <a:chOff x="3059" y="252972"/>
            <a:chExt cx="10436329" cy="3397874"/>
          </a:xfrm>
        </p:grpSpPr>
        <p:sp>
          <p:nvSpPr>
            <p:cNvPr id="319" name="Google Shape;319;p23"/>
            <p:cNvSpPr/>
            <p:nvPr/>
          </p:nvSpPr>
          <p:spPr>
            <a:xfrm>
              <a:off x="3059" y="252972"/>
              <a:ext cx="2427053" cy="3397874"/>
            </a:xfrm>
            <a:prstGeom prst="rect">
              <a:avLst/>
            </a:prstGeom>
            <a:solidFill>
              <a:srgbClr val="CDCBCB">
                <a:alpha val="89803"/>
              </a:srgbClr>
            </a:solidFill>
            <a:ln w="19050" cap="flat" cmpd="sng">
              <a:solidFill>
                <a:srgbClr val="CDCBCB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3"/>
            <p:cNvSpPr txBox="1"/>
            <p:nvPr/>
          </p:nvSpPr>
          <p:spPr>
            <a:xfrm>
              <a:off x="3059" y="1544164"/>
              <a:ext cx="2427053" cy="2038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9200" tIns="330200" rIns="189200" bIns="3302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None/>
              </a:pPr>
              <a:r>
                <a:rPr lang="sl-SI" sz="2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Integration program for foreign students in Turkey.</a:t>
              </a:r>
              <a:endPara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23"/>
            <p:cNvSpPr/>
            <p:nvPr/>
          </p:nvSpPr>
          <p:spPr>
            <a:xfrm>
              <a:off x="706904" y="592759"/>
              <a:ext cx="1019362" cy="1019362"/>
            </a:xfrm>
            <a:prstGeom prst="ellipse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3"/>
            <p:cNvSpPr txBox="1"/>
            <p:nvPr/>
          </p:nvSpPr>
          <p:spPr>
            <a:xfrm>
              <a:off x="856186" y="742041"/>
              <a:ext cx="720798" cy="7207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450" tIns="12700" rIns="7945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Arial"/>
                <a:buNone/>
              </a:pPr>
              <a:r>
                <a:rPr lang="sl-SI" sz="4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323" name="Google Shape;323;p23"/>
            <p:cNvSpPr/>
            <p:nvPr/>
          </p:nvSpPr>
          <p:spPr>
            <a:xfrm>
              <a:off x="3059" y="3650774"/>
              <a:ext cx="2427053" cy="72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3"/>
            <p:cNvSpPr/>
            <p:nvPr/>
          </p:nvSpPr>
          <p:spPr>
            <a:xfrm>
              <a:off x="2672817" y="252972"/>
              <a:ext cx="2427053" cy="3397874"/>
            </a:xfrm>
            <a:prstGeom prst="rect">
              <a:avLst/>
            </a:prstGeom>
            <a:solidFill>
              <a:srgbClr val="CDCBCB">
                <a:alpha val="89803"/>
              </a:srgbClr>
            </a:solidFill>
            <a:ln w="19050" cap="flat" cmpd="sng">
              <a:solidFill>
                <a:srgbClr val="CDCBCB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3"/>
            <p:cNvSpPr txBox="1"/>
            <p:nvPr/>
          </p:nvSpPr>
          <p:spPr>
            <a:xfrm>
              <a:off x="2672817" y="1544164"/>
              <a:ext cx="2427053" cy="2038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9200" tIns="330200" rIns="189200" bIns="3302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None/>
              </a:pPr>
              <a:r>
                <a:rPr lang="sl-SI" sz="2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Language instruction provided by Piktes teachers.</a:t>
              </a:r>
              <a:endPara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23"/>
            <p:cNvSpPr/>
            <p:nvPr/>
          </p:nvSpPr>
          <p:spPr>
            <a:xfrm>
              <a:off x="3376663" y="592759"/>
              <a:ext cx="1019362" cy="1019362"/>
            </a:xfrm>
            <a:prstGeom prst="ellipse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3"/>
            <p:cNvSpPr txBox="1"/>
            <p:nvPr/>
          </p:nvSpPr>
          <p:spPr>
            <a:xfrm>
              <a:off x="3525945" y="742041"/>
              <a:ext cx="720798" cy="7207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450" tIns="12700" rIns="7945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Arial"/>
                <a:buNone/>
              </a:pPr>
              <a:r>
                <a:rPr lang="sl-SI" sz="4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328" name="Google Shape;328;p23"/>
            <p:cNvSpPr/>
            <p:nvPr/>
          </p:nvSpPr>
          <p:spPr>
            <a:xfrm>
              <a:off x="2672817" y="3650774"/>
              <a:ext cx="2427053" cy="72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3"/>
            <p:cNvSpPr/>
            <p:nvPr/>
          </p:nvSpPr>
          <p:spPr>
            <a:xfrm>
              <a:off x="5342576" y="252972"/>
              <a:ext cx="2427053" cy="3397874"/>
            </a:xfrm>
            <a:prstGeom prst="rect">
              <a:avLst/>
            </a:prstGeom>
            <a:solidFill>
              <a:srgbClr val="CDCBCB">
                <a:alpha val="89803"/>
              </a:srgbClr>
            </a:solidFill>
            <a:ln w="19050" cap="flat" cmpd="sng">
              <a:solidFill>
                <a:srgbClr val="CDCBCB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3"/>
            <p:cNvSpPr txBox="1"/>
            <p:nvPr/>
          </p:nvSpPr>
          <p:spPr>
            <a:xfrm>
              <a:off x="5342576" y="1544164"/>
              <a:ext cx="2427053" cy="2038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9200" tIns="330200" rIns="189200" bIns="3302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None/>
              </a:pPr>
              <a:r>
                <a:rPr lang="sl-SI" sz="2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Additional language courses for 2nd and 4th grade students.</a:t>
              </a:r>
              <a:endPara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23"/>
            <p:cNvSpPr/>
            <p:nvPr/>
          </p:nvSpPr>
          <p:spPr>
            <a:xfrm>
              <a:off x="6046422" y="592759"/>
              <a:ext cx="1019362" cy="1019362"/>
            </a:xfrm>
            <a:prstGeom prst="ellipse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3"/>
            <p:cNvSpPr txBox="1"/>
            <p:nvPr/>
          </p:nvSpPr>
          <p:spPr>
            <a:xfrm>
              <a:off x="6195704" y="742041"/>
              <a:ext cx="720798" cy="7207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450" tIns="12700" rIns="7945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Arial"/>
                <a:buNone/>
              </a:pPr>
              <a:r>
                <a:rPr lang="sl-SI" sz="4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333" name="Google Shape;333;p23"/>
            <p:cNvSpPr/>
            <p:nvPr/>
          </p:nvSpPr>
          <p:spPr>
            <a:xfrm>
              <a:off x="5342576" y="3650774"/>
              <a:ext cx="2427053" cy="72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3"/>
            <p:cNvSpPr/>
            <p:nvPr/>
          </p:nvSpPr>
          <p:spPr>
            <a:xfrm>
              <a:off x="8012335" y="252972"/>
              <a:ext cx="2427053" cy="3397874"/>
            </a:xfrm>
            <a:prstGeom prst="rect">
              <a:avLst/>
            </a:prstGeom>
            <a:solidFill>
              <a:srgbClr val="CDCBCB">
                <a:alpha val="89803"/>
              </a:srgbClr>
            </a:solidFill>
            <a:ln w="19050" cap="flat" cmpd="sng">
              <a:solidFill>
                <a:srgbClr val="CDCBCB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3"/>
            <p:cNvSpPr txBox="1"/>
            <p:nvPr/>
          </p:nvSpPr>
          <p:spPr>
            <a:xfrm>
              <a:off x="8012335" y="1544164"/>
              <a:ext cx="2427053" cy="2038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9200" tIns="330200" rIns="189200" bIns="3302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None/>
              </a:pPr>
              <a:r>
                <a:rPr lang="sl-SI" sz="2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Challenges in communication and questionnaire administration.</a:t>
              </a:r>
              <a:endParaRPr/>
            </a:p>
          </p:txBody>
        </p:sp>
        <p:sp>
          <p:nvSpPr>
            <p:cNvPr id="336" name="Google Shape;336;p23"/>
            <p:cNvSpPr/>
            <p:nvPr/>
          </p:nvSpPr>
          <p:spPr>
            <a:xfrm>
              <a:off x="8716180" y="592759"/>
              <a:ext cx="1019362" cy="1019362"/>
            </a:xfrm>
            <a:prstGeom prst="ellipse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3"/>
            <p:cNvSpPr txBox="1"/>
            <p:nvPr/>
          </p:nvSpPr>
          <p:spPr>
            <a:xfrm>
              <a:off x="8865462" y="742041"/>
              <a:ext cx="720798" cy="7207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450" tIns="12700" rIns="7945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Arial"/>
                <a:buNone/>
              </a:pPr>
              <a:r>
                <a:rPr lang="sl-SI" sz="4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338" name="Google Shape;338;p23"/>
            <p:cNvSpPr/>
            <p:nvPr/>
          </p:nvSpPr>
          <p:spPr>
            <a:xfrm>
              <a:off x="8012335" y="3650774"/>
              <a:ext cx="2427053" cy="72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4"/>
          <p:cNvSpPr txBox="1">
            <a:spLocks noGrp="1"/>
          </p:cNvSpPr>
          <p:nvPr>
            <p:ph type="title"/>
          </p:nvPr>
        </p:nvSpPr>
        <p:spPr>
          <a:xfrm>
            <a:off x="881348" y="602671"/>
            <a:ext cx="10429303" cy="768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Turkey report</a:t>
            </a:r>
            <a:endParaRPr/>
          </a:p>
        </p:txBody>
      </p:sp>
      <p:sp>
        <p:nvSpPr>
          <p:cNvPr id="344" name="Google Shape;344;p24"/>
          <p:cNvSpPr txBox="1">
            <a:spLocks noGrp="1"/>
          </p:cNvSpPr>
          <p:nvPr>
            <p:ph type="body" idx="1"/>
          </p:nvPr>
        </p:nvSpPr>
        <p:spPr>
          <a:xfrm>
            <a:off x="550621" y="1696325"/>
            <a:ext cx="4963538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sl-SI"/>
              <a:t>TEACHER‘S PERSPECTIVES</a:t>
            </a:r>
            <a:endParaRPr/>
          </a:p>
        </p:txBody>
      </p:sp>
      <p:sp>
        <p:nvSpPr>
          <p:cNvPr id="345" name="Google Shape;345;p24"/>
          <p:cNvSpPr txBox="1">
            <a:spLocks noGrp="1"/>
          </p:cNvSpPr>
          <p:nvPr>
            <p:ph type="body" idx="2"/>
          </p:nvPr>
        </p:nvSpPr>
        <p:spPr>
          <a:xfrm>
            <a:off x="629424" y="2344025"/>
            <a:ext cx="3240000" cy="3833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Limited support from additional teachers proficient in refugee students‘ languages.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Minimal training in language acquisition didactics.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Varied awareness of refugee students‘ cultural customs.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Satisfaction with school meals‘ cultural adaptability.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Integration of refugee students into class communities. </a:t>
            </a:r>
            <a:endParaRPr/>
          </a:p>
          <a:p>
            <a:pPr marL="228600" lvl="0" indent="-1270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endParaRPr/>
          </a:p>
        </p:txBody>
      </p:sp>
      <p:sp>
        <p:nvSpPr>
          <p:cNvPr id="346" name="Google Shape;346;p24"/>
          <p:cNvSpPr txBox="1">
            <a:spLocks noGrp="1"/>
          </p:cNvSpPr>
          <p:nvPr>
            <p:ph type="body" idx="3"/>
          </p:nvPr>
        </p:nvSpPr>
        <p:spPr>
          <a:xfrm>
            <a:off x="4380673" y="1700165"/>
            <a:ext cx="3152171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sl-SI"/>
              <a:t>STUDENT‘S EXPERIENCES</a:t>
            </a:r>
            <a:endParaRPr/>
          </a:p>
        </p:txBody>
      </p:sp>
      <p:sp>
        <p:nvSpPr>
          <p:cNvPr id="347" name="Google Shape;347;p24"/>
          <p:cNvSpPr txBox="1">
            <a:spLocks noGrp="1"/>
          </p:cNvSpPr>
          <p:nvPr>
            <p:ph type="body" idx="4"/>
          </p:nvPr>
        </p:nvSpPr>
        <p:spPr>
          <a:xfrm>
            <a:off x="4467387" y="2318074"/>
            <a:ext cx="3240000" cy="354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Additional language support in school.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Active language learning outside of school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Use of technology for language learning.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Feelings of respect and cultural interest from classmates.</a:t>
            </a:r>
            <a:endParaRPr/>
          </a:p>
        </p:txBody>
      </p:sp>
      <p:sp>
        <p:nvSpPr>
          <p:cNvPr id="348" name="Google Shape;348;p24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349" name="Google Shape;349;p24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24</a:t>
            </a:fld>
            <a:endParaRPr/>
          </a:p>
        </p:txBody>
      </p:sp>
      <p:sp>
        <p:nvSpPr>
          <p:cNvPr id="350" name="Google Shape;350;p24"/>
          <p:cNvSpPr txBox="1"/>
          <p:nvPr/>
        </p:nvSpPr>
        <p:spPr>
          <a:xfrm>
            <a:off x="8277828" y="1696519"/>
            <a:ext cx="3152171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sl-SI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PARENTAL OBSERVATIONS</a:t>
            </a: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24"/>
          <p:cNvSpPr txBox="1"/>
          <p:nvPr/>
        </p:nvSpPr>
        <p:spPr>
          <a:xfrm>
            <a:off x="8305350" y="2344025"/>
            <a:ext cx="3240000" cy="354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</a:pPr>
            <a:r>
              <a:rPr lang="sl-SI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Views on language support and cultural integration.</a:t>
            </a:r>
            <a:endParaRPr/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</a:pPr>
            <a:r>
              <a:rPr lang="sl-SI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Emphasis on the importance of education and respecting teachers.</a:t>
            </a:r>
            <a:endParaRPr/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</a:pPr>
            <a:r>
              <a:rPr lang="sl-SI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Mixed feelings about academic expectations and classroom dynamics. 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5"/>
          <p:cNvSpPr txBox="1">
            <a:spLocks noGrp="1"/>
          </p:cNvSpPr>
          <p:nvPr>
            <p:ph type="title"/>
          </p:nvPr>
        </p:nvSpPr>
        <p:spPr>
          <a:xfrm>
            <a:off x="881348" y="602671"/>
            <a:ext cx="10429303" cy="768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Turkey report</a:t>
            </a:r>
            <a:endParaRPr/>
          </a:p>
        </p:txBody>
      </p:sp>
      <p:sp>
        <p:nvSpPr>
          <p:cNvPr id="357" name="Google Shape;357;p25"/>
          <p:cNvSpPr txBox="1">
            <a:spLocks noGrp="1"/>
          </p:cNvSpPr>
          <p:nvPr>
            <p:ph type="body" idx="1"/>
          </p:nvPr>
        </p:nvSpPr>
        <p:spPr>
          <a:xfrm>
            <a:off x="881349" y="1696325"/>
            <a:ext cx="4963538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sl-SI"/>
              <a:t>KEY FINDINGS AND RECOMMENDATIONS</a:t>
            </a:r>
            <a:endParaRPr/>
          </a:p>
        </p:txBody>
      </p:sp>
      <p:sp>
        <p:nvSpPr>
          <p:cNvPr id="358" name="Google Shape;358;p25"/>
          <p:cNvSpPr txBox="1">
            <a:spLocks noGrp="1"/>
          </p:cNvSpPr>
          <p:nvPr>
            <p:ph type="body" idx="2"/>
          </p:nvPr>
        </p:nvSpPr>
        <p:spPr>
          <a:xfrm>
            <a:off x="881349" y="2344025"/>
            <a:ext cx="4963538" cy="3833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Need for enhanced language support and teacher training.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Emphasis on cultural integration and understanding.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Importance of individualized learning approaches.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Development of strategies to enhance educational outcomes for diverse students.</a:t>
            </a:r>
            <a:endParaRPr/>
          </a:p>
          <a:p>
            <a:pPr marL="228600" lvl="0" indent="-1270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endParaRPr/>
          </a:p>
        </p:txBody>
      </p:sp>
      <p:sp>
        <p:nvSpPr>
          <p:cNvPr id="359" name="Google Shape;359;p25"/>
          <p:cNvSpPr txBox="1">
            <a:spLocks noGrp="1"/>
          </p:cNvSpPr>
          <p:nvPr>
            <p:ph type="body" idx="3"/>
          </p:nvPr>
        </p:nvSpPr>
        <p:spPr>
          <a:xfrm>
            <a:off x="6322669" y="1696325"/>
            <a:ext cx="4987982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sl-SI"/>
              <a:t>CONSLUSION</a:t>
            </a:r>
            <a:endParaRPr/>
          </a:p>
        </p:txBody>
      </p:sp>
      <p:sp>
        <p:nvSpPr>
          <p:cNvPr id="360" name="Google Shape;360;p25"/>
          <p:cNvSpPr txBox="1">
            <a:spLocks noGrp="1"/>
          </p:cNvSpPr>
          <p:nvPr>
            <p:ph type="body" idx="4"/>
          </p:nvPr>
        </p:nvSpPr>
        <p:spPr>
          <a:xfrm>
            <a:off x="6322669" y="2344025"/>
            <a:ext cx="4987982" cy="3833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Recognition of positive aspects and areas needing improvement in the integration of refugee students.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sl-SI"/>
              <a:t>Basis for further research and policy development in the Turkish educational system.</a:t>
            </a:r>
            <a:endParaRPr/>
          </a:p>
          <a:p>
            <a:pPr marL="228600" lvl="0" indent="-1270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endParaRPr/>
          </a:p>
        </p:txBody>
      </p:sp>
      <p:sp>
        <p:nvSpPr>
          <p:cNvPr id="361" name="Google Shape;361;p25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362" name="Google Shape;362;p25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6"/>
          <p:cNvSpPr txBox="1">
            <a:spLocks noGrp="1"/>
          </p:cNvSpPr>
          <p:nvPr>
            <p:ph type="title"/>
          </p:nvPr>
        </p:nvSpPr>
        <p:spPr>
          <a:xfrm>
            <a:off x="1474236" y="1514688"/>
            <a:ext cx="8584164" cy="31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"/>
              <a:buNone/>
            </a:pPr>
            <a:r>
              <a:rPr lang="sl-SI"/>
              <a:t>INTERNATIONAL REPORT</a:t>
            </a:r>
            <a:endParaRPr/>
          </a:p>
        </p:txBody>
      </p:sp>
      <p:sp>
        <p:nvSpPr>
          <p:cNvPr id="368" name="Google Shape;368;p26"/>
          <p:cNvSpPr txBox="1">
            <a:spLocks noGrp="1"/>
          </p:cNvSpPr>
          <p:nvPr>
            <p:ph type="body" idx="1"/>
          </p:nvPr>
        </p:nvSpPr>
        <p:spPr>
          <a:xfrm>
            <a:off x="1474236" y="4963885"/>
            <a:ext cx="8584165" cy="1125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r>
              <a:rPr lang="sl-SI"/>
              <a:t>KEY AREAS: LANGUAGE, INTERCULTURALITY, ACCEPTANCE, INDIVIDUALIZATION</a:t>
            </a:r>
            <a:endParaRPr/>
          </a:p>
        </p:txBody>
      </p:sp>
      <p:sp>
        <p:nvSpPr>
          <p:cNvPr id="369" name="Google Shape;369;p26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370" name="Google Shape;370;p26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26</a:t>
            </a:fld>
            <a:endParaRPr/>
          </a:p>
        </p:txBody>
      </p:sp>
      <p:pic>
        <p:nvPicPr>
          <p:cNvPr id="371" name="Google Shape;371;p26" descr="Slika, ki vsebuje besede sličica, grafika, umetnost&#10;&#10;Opis je samodejno ustvarje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3304" y="4150494"/>
            <a:ext cx="2148920" cy="1833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7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LANGUAGE</a:t>
            </a:r>
            <a:endParaRPr/>
          </a:p>
        </p:txBody>
      </p:sp>
      <p:graphicFrame>
        <p:nvGraphicFramePr>
          <p:cNvPr id="377" name="Google Shape;377;p27"/>
          <p:cNvGraphicFramePr/>
          <p:nvPr/>
        </p:nvGraphicFramePr>
        <p:xfrm>
          <a:off x="877888" y="2157413"/>
          <a:ext cx="10442550" cy="4028460"/>
        </p:xfrm>
        <a:graphic>
          <a:graphicData uri="http://schemas.openxmlformats.org/drawingml/2006/table">
            <a:tbl>
              <a:tblPr firstRow="1" bandRow="1">
                <a:noFill/>
                <a:tableStyleId>{F6891F07-2BAC-4D54-9001-D940BCEC9A6F}</a:tableStyleId>
              </a:tblPr>
              <a:tblGrid>
                <a:gridCol w="3480850"/>
                <a:gridCol w="3480850"/>
                <a:gridCol w="348085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800"/>
                        <a:t>Teacher feedback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800"/>
                        <a:t>Student feedback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800"/>
                        <a:t>Parental feedback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Most teachers in Germany, Slovenia, and Turkey report a lack of additional teaching support in language education for refugees.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Modest training for teachers in the didactics of language acquisition for refugees.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Use of digital tools to bridge language barriers varies, with a focus on Slovenia and Slovakia.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School language support varies accross countries.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Students also learn languages outside of school, especially in Turkey.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Use of technology for language barrier assistance.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Additional language support in school varies.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Enrollment in external language classes differs accross countries.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Use of e-tools for language asistance varies among students. 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378" name="Google Shape;378;p27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379" name="Google Shape;379;p27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8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INTERCULTURALITY</a:t>
            </a:r>
            <a:endParaRPr/>
          </a:p>
        </p:txBody>
      </p:sp>
      <p:graphicFrame>
        <p:nvGraphicFramePr>
          <p:cNvPr id="385" name="Google Shape;385;p28"/>
          <p:cNvGraphicFramePr/>
          <p:nvPr/>
        </p:nvGraphicFramePr>
        <p:xfrm>
          <a:off x="877888" y="2157413"/>
          <a:ext cx="10442550" cy="3754140"/>
        </p:xfrm>
        <a:graphic>
          <a:graphicData uri="http://schemas.openxmlformats.org/drawingml/2006/table">
            <a:tbl>
              <a:tblPr firstRow="1" bandRow="1">
                <a:noFill/>
                <a:tableStyleId>{F6891F07-2BAC-4D54-9001-D940BCEC9A6F}</a:tableStyleId>
              </a:tblPr>
              <a:tblGrid>
                <a:gridCol w="3480850"/>
                <a:gridCol w="3480850"/>
                <a:gridCol w="348085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800"/>
                        <a:t>Teacher feedback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800"/>
                        <a:t>Student feedback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800"/>
                        <a:t>Parental feedback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Teachers in most countries report respect from refugee students.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Varied levels of teacher awareness about the cultural customs of refugees.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Adaptability of school kitchens to the cultural environment of refugee students varies, with a focus on Slovenia.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Respect for teacher authority and parental support for learning.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Classmates‘ and teachers‘ interest in students‘ cultural practices.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Alignment of school meals with cultural dietary habits.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Respect and adherence to teachers accross countries.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Importance of school knowledge.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Teachers‘ familiarity with family customs and cultural alignment of school meals varies. 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386" name="Google Shape;386;p28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387" name="Google Shape;387;p28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9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ACCEPTANCE</a:t>
            </a:r>
            <a:endParaRPr/>
          </a:p>
        </p:txBody>
      </p:sp>
      <p:graphicFrame>
        <p:nvGraphicFramePr>
          <p:cNvPr id="393" name="Google Shape;393;p29"/>
          <p:cNvGraphicFramePr/>
          <p:nvPr/>
        </p:nvGraphicFramePr>
        <p:xfrm>
          <a:off x="877888" y="2157413"/>
          <a:ext cx="10442550" cy="3205500"/>
        </p:xfrm>
        <a:graphic>
          <a:graphicData uri="http://schemas.openxmlformats.org/drawingml/2006/table">
            <a:tbl>
              <a:tblPr firstRow="1" bandRow="1">
                <a:noFill/>
                <a:tableStyleId>{F6891F07-2BAC-4D54-9001-D940BCEC9A6F}</a:tableStyleId>
              </a:tblPr>
              <a:tblGrid>
                <a:gridCol w="3480850"/>
                <a:gridCol w="3480850"/>
                <a:gridCol w="348085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800"/>
                        <a:t>Teacher feedback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800"/>
                        <a:t>Student feedback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800"/>
                        <a:t>Parental feedback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Refugee students are generally well-integrated into class communities.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Inclusion of refugee students in play and friendships with domestic students.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Teachers observe domestic students helping refugees with challenges.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Positive student attitudes towards school and class.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Inclusion of refugee students in play and friendships.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Support from domestic students for refugees in difficulties.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Children‘s sentiments towards attending school.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Interactions with domestic students, friendships within classes.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Support from domestic students during challenging times. 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394" name="Google Shape;394;p29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395" name="Google Shape;395;p29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0"/>
          <p:cNvSpPr txBox="1"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</a:pPr>
            <a:r>
              <a:rPr lang="sl-SI"/>
              <a:t>INDIVIDUALIZATION</a:t>
            </a:r>
            <a:endParaRPr/>
          </a:p>
        </p:txBody>
      </p:sp>
      <p:graphicFrame>
        <p:nvGraphicFramePr>
          <p:cNvPr id="401" name="Google Shape;401;p30"/>
          <p:cNvGraphicFramePr/>
          <p:nvPr/>
        </p:nvGraphicFramePr>
        <p:xfrm>
          <a:off x="877888" y="2157413"/>
          <a:ext cx="10442550" cy="2931180"/>
        </p:xfrm>
        <a:graphic>
          <a:graphicData uri="http://schemas.openxmlformats.org/drawingml/2006/table">
            <a:tbl>
              <a:tblPr firstRow="1" bandRow="1">
                <a:noFill/>
                <a:tableStyleId>{F6891F07-2BAC-4D54-9001-D940BCEC9A6F}</a:tableStyleId>
              </a:tblPr>
              <a:tblGrid>
                <a:gridCol w="3480850"/>
                <a:gridCol w="3480850"/>
                <a:gridCol w="348085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800"/>
                        <a:t>Teacher feedback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800"/>
                        <a:t>Student feedback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1800"/>
                        <a:t>Parental feedback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Expectations for refugee students to meet minimum curriculum standards.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Diverse views on the period of formative assessment.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Discussion on adapting academic standards for refugees.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Perceptions of academic demands and acknowledgment of progress.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Comparison of academic demands between refugees and domestic students.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Varied beliefs about knowledge expectations compared to local students.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Satisfaction with non-grading monitoring periods.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sl-SI" sz="1800"/>
                        <a:t>Preferences for class placements based on prior knowledge versus age. 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402" name="Google Shape;402;p30"/>
          <p:cNvSpPr txBox="1">
            <a:spLocks noGrp="1"/>
          </p:cNvSpPr>
          <p:nvPr>
            <p:ph type="ftr" idx="11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/>
              <a:t>PRELIMINARY REPORT INTREF SURVEY</a:t>
            </a:r>
            <a:endParaRPr/>
          </a:p>
        </p:txBody>
      </p:sp>
      <p:sp>
        <p:nvSpPr>
          <p:cNvPr id="403" name="Google Shape;403;p30"/>
          <p:cNvSpPr txBox="1">
            <a:spLocks noGrp="1"/>
          </p:cNvSpPr>
          <p:nvPr>
            <p:ph type="sldNum" idx="12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30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hoVogueVTI">
  <a:themeElements>
    <a:clrScheme name="AnalogousFromLightSeedRightStep">
      <a:dk1>
        <a:srgbClr val="000000"/>
      </a:dk1>
      <a:lt1>
        <a:srgbClr val="FFFFFF"/>
      </a:lt1>
      <a:dk2>
        <a:srgbClr val="412624"/>
      </a:dk2>
      <a:lt2>
        <a:srgbClr val="E6E8E2"/>
      </a:lt2>
      <a:accent1>
        <a:srgbClr val="A996C6"/>
      </a:accent1>
      <a:accent2>
        <a:srgbClr val="AF7FBA"/>
      </a:accent2>
      <a:accent3>
        <a:srgbClr val="C593B9"/>
      </a:accent3>
      <a:accent4>
        <a:srgbClr val="BA7F94"/>
      </a:accent4>
      <a:accent5>
        <a:srgbClr val="C69996"/>
      </a:accent5>
      <a:accent6>
        <a:srgbClr val="BA9B7F"/>
      </a:accent6>
      <a:hlink>
        <a:srgbClr val="758A53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2325</Words>
  <Application>Microsoft Office PowerPoint</Application>
  <PresentationFormat>Özel</PresentationFormat>
  <Paragraphs>366</Paragraphs>
  <Slides>30</Slides>
  <Notes>30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5" baseType="lpstr">
      <vt:lpstr>Arial</vt:lpstr>
      <vt:lpstr>Play</vt:lpstr>
      <vt:lpstr>Aptos Light</vt:lpstr>
      <vt:lpstr>Calibri</vt:lpstr>
      <vt:lpstr>BohoVogueVTI</vt:lpstr>
      <vt:lpstr>Preliminary report INTREF  survey</vt:lpstr>
      <vt:lpstr>RESEARCH METHODOLOGY OVERVIEW</vt:lpstr>
      <vt:lpstr>Research methodology overview</vt:lpstr>
      <vt:lpstr>Group LANGUAGE</vt:lpstr>
      <vt:lpstr> Group INTERCULTURALITY</vt:lpstr>
      <vt:lpstr>Set ACCEPTANCE </vt:lpstr>
      <vt:lpstr>INDIVIDUALIZATION assembly</vt:lpstr>
      <vt:lpstr>SURVEY PRE-TEST</vt:lpstr>
      <vt:lpstr>Survey pretest by countries</vt:lpstr>
      <vt:lpstr>Schools collaborating</vt:lpstr>
      <vt:lpstr>GERMANY REPORT</vt:lpstr>
      <vt:lpstr>Educational approach in Germany</vt:lpstr>
      <vt:lpstr>Germany report</vt:lpstr>
      <vt:lpstr>Germany report</vt:lpstr>
      <vt:lpstr>SLOVAKIA REPORT</vt:lpstr>
      <vt:lpstr>Slovakia report</vt:lpstr>
      <vt:lpstr>Slovakia report</vt:lpstr>
      <vt:lpstr>SLOVENIA REPORT</vt:lpstr>
      <vt:lpstr>Educational approach in Slovenia</vt:lpstr>
      <vt:lpstr>Slovenia report</vt:lpstr>
      <vt:lpstr>Slovenia report</vt:lpstr>
      <vt:lpstr>TURKEY REPORT</vt:lpstr>
      <vt:lpstr>Educational approach in Turkey</vt:lpstr>
      <vt:lpstr>Turkey report</vt:lpstr>
      <vt:lpstr>Turkey report</vt:lpstr>
      <vt:lpstr>INTERNATIONAL REPORT</vt:lpstr>
      <vt:lpstr>LANGUAGE</vt:lpstr>
      <vt:lpstr>INTERCULTURALITY</vt:lpstr>
      <vt:lpstr>ACCEPTANCE</vt:lpstr>
      <vt:lpstr>INDIVIDUALIZATION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Preliminary report INTREF  survey</dc:title>
  <dc:creator>Maja Kerneža</dc:creator>
  <cp:lastModifiedBy>Cyplops-PC</cp:lastModifiedBy>
  <cp:revision>1</cp:revision>
  <dcterms:created xsi:type="dcterms:W3CDTF">2024-01-23T08:19:18Z</dcterms:created>
  <dcterms:modified xsi:type="dcterms:W3CDTF">2025-02-17T08:20:30Z</dcterms:modified>
</cp:coreProperties>
</file>